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32" r:id="rId1"/>
  </p:sldMasterIdLst>
  <p:notesMasterIdLst>
    <p:notesMasterId r:id="rId20"/>
  </p:notesMasterIdLst>
  <p:sldIdLst>
    <p:sldId id="256" r:id="rId2"/>
    <p:sldId id="258" r:id="rId3"/>
    <p:sldId id="263" r:id="rId4"/>
    <p:sldId id="265" r:id="rId5"/>
    <p:sldId id="279" r:id="rId6"/>
    <p:sldId id="280" r:id="rId7"/>
    <p:sldId id="282" r:id="rId8"/>
    <p:sldId id="283" r:id="rId9"/>
    <p:sldId id="284" r:id="rId10"/>
    <p:sldId id="285" r:id="rId11"/>
    <p:sldId id="264" r:id="rId12"/>
    <p:sldId id="287" r:id="rId13"/>
    <p:sldId id="288" r:id="rId14"/>
    <p:sldId id="289" r:id="rId15"/>
    <p:sldId id="267" r:id="rId16"/>
    <p:sldId id="294" r:id="rId17"/>
    <p:sldId id="295" r:id="rId18"/>
    <p:sldId id="296"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F0712B-F690-477C-BAE9-D330ED2C7311}" v="1227" dt="2022-10-16T19:19:36.070"/>
    <p1510:client id="{973043B0-0B5F-141B-826F-DCAC664CB5A0}" v="2" dt="2022-10-16T21:18:43.1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49"/>
    <p:restoredTop sz="94667"/>
  </p:normalViewPr>
  <p:slideViewPr>
    <p:cSldViewPr snapToGrid="0" snapToObjects="1">
      <p:cViewPr>
        <p:scale>
          <a:sx n="165" d="100"/>
          <a:sy n="165" d="100"/>
        </p:scale>
        <p:origin x="2936" y="1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32C18E-341E-2A4F-BF9E-4BEAB1BACA78}" type="datetimeFigureOut">
              <a:rPr lang="it-IT" smtClean="0"/>
              <a:t>16/10/2022</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4E397E-88EE-664E-9CEB-11803F2D4B21}" type="slidenum">
              <a:rPr lang="it-IT" smtClean="0"/>
              <a:t>‹N›</a:t>
            </a:fld>
            <a:endParaRPr lang="it-IT"/>
          </a:p>
        </p:txBody>
      </p:sp>
    </p:spTree>
    <p:extLst>
      <p:ext uri="{BB962C8B-B14F-4D97-AF65-F5344CB8AC3E}">
        <p14:creationId xmlns:p14="http://schemas.microsoft.com/office/powerpoint/2010/main" val="989612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84E397E-88EE-664E-9CEB-11803F2D4B21}" type="slidenum">
              <a:rPr lang="it-IT" smtClean="0"/>
              <a:t>14</a:t>
            </a:fld>
            <a:endParaRPr lang="it-IT"/>
          </a:p>
        </p:txBody>
      </p:sp>
    </p:spTree>
    <p:extLst>
      <p:ext uri="{BB962C8B-B14F-4D97-AF65-F5344CB8AC3E}">
        <p14:creationId xmlns:p14="http://schemas.microsoft.com/office/powerpoint/2010/main" val="1404724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992137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4152725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99312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5779879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6232611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2061182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5C6B4A9-1611-4792-9094-5F34BCA07E0B}" type="datetimeFigureOut">
              <a:rPr lang="en-US" dirty="0"/>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a:t>
            </a:fld>
            <a:endParaRPr lang="en-US" dirty="0"/>
          </a:p>
        </p:txBody>
      </p:sp>
    </p:spTree>
    <p:extLst>
      <p:ext uri="{BB962C8B-B14F-4D97-AF65-F5344CB8AC3E}">
        <p14:creationId xmlns:p14="http://schemas.microsoft.com/office/powerpoint/2010/main" val="773816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dirty="0"/>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1069318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2A54C80-263E-416B-A8E0-580EDEADCBDC}" type="datetimeFigureOut">
              <a:rPr lang="en-US" dirty="0"/>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‹N›</a:t>
            </a:fld>
            <a:endParaRPr lang="en-US" dirty="0"/>
          </a:p>
        </p:txBody>
      </p:sp>
    </p:spTree>
    <p:extLst>
      <p:ext uri="{BB962C8B-B14F-4D97-AF65-F5344CB8AC3E}">
        <p14:creationId xmlns:p14="http://schemas.microsoft.com/office/powerpoint/2010/main" val="875058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1343750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42A54C80-263E-416B-A8E0-580EDEADCBDC}" type="datetimeFigureOut">
              <a:rPr lang="en-US" dirty="0"/>
              <a:t>10/16/2022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a:t>
            </a:fld>
            <a:endParaRPr lang="en-US" dirty="0"/>
          </a:p>
        </p:txBody>
      </p:sp>
    </p:spTree>
    <p:extLst>
      <p:ext uri="{BB962C8B-B14F-4D97-AF65-F5344CB8AC3E}">
        <p14:creationId xmlns:p14="http://schemas.microsoft.com/office/powerpoint/2010/main" val="206262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777345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410791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4008955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a:t>
            </a:fld>
            <a:endParaRPr lang="en-US" dirty="0"/>
          </a:p>
        </p:txBody>
      </p:sp>
    </p:spTree>
    <p:extLst>
      <p:ext uri="{BB962C8B-B14F-4D97-AF65-F5344CB8AC3E}">
        <p14:creationId xmlns:p14="http://schemas.microsoft.com/office/powerpoint/2010/main" val="621307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10/16/2022</a:t>
            </a:fld>
            <a:endParaRPr lang="en-US" dirty="0"/>
          </a:p>
        </p:txBody>
      </p:sp>
    </p:spTree>
    <p:extLst>
      <p:ext uri="{BB962C8B-B14F-4D97-AF65-F5344CB8AC3E}">
        <p14:creationId xmlns:p14="http://schemas.microsoft.com/office/powerpoint/2010/main" val="4112011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10/16/2022</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a:t>
            </a:fld>
            <a:endParaRPr lang="en-US" dirty="0"/>
          </a:p>
        </p:txBody>
      </p:sp>
    </p:spTree>
    <p:extLst>
      <p:ext uri="{BB962C8B-B14F-4D97-AF65-F5344CB8AC3E}">
        <p14:creationId xmlns:p14="http://schemas.microsoft.com/office/powerpoint/2010/main" val="3438427952"/>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 id="2147483944" r:id="rId12"/>
    <p:sldLayoutId id="2147483945" r:id="rId13"/>
    <p:sldLayoutId id="2147483946" r:id="rId14"/>
    <p:sldLayoutId id="2147483947" r:id="rId15"/>
    <p:sldLayoutId id="214748394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77F4D83-9C6C-B846-B0B4-6BB86B7531BA}"/>
              </a:ext>
            </a:extLst>
          </p:cNvPr>
          <p:cNvSpPr>
            <a:spLocks noGrp="1"/>
          </p:cNvSpPr>
          <p:nvPr>
            <p:ph type="ctrTitle"/>
          </p:nvPr>
        </p:nvSpPr>
        <p:spPr>
          <a:xfrm>
            <a:off x="911017" y="3380192"/>
            <a:ext cx="8288035" cy="1095059"/>
          </a:xfrm>
          <a:ln>
            <a:solidFill>
              <a:schemeClr val="bg1"/>
            </a:solidFill>
          </a:ln>
        </p:spPr>
        <p:txBody>
          <a:bodyPr>
            <a:normAutofit/>
          </a:bodyPr>
          <a:lstStyle/>
          <a:p>
            <a:pPr algn="ctr">
              <a:lnSpc>
                <a:spcPct val="90000"/>
              </a:lnSpc>
            </a:pPr>
            <a:r>
              <a:rPr lang="it-IT" sz="3400" dirty="0">
                <a:solidFill>
                  <a:schemeClr val="accent2">
                    <a:lumMod val="50000"/>
                  </a:schemeClr>
                </a:solidFill>
                <a:latin typeface="Baskerville"/>
                <a:ea typeface="Baskerville" panose="02020502070401020303" pitchFamily="18" charset="0"/>
              </a:rPr>
              <a:t>LDPC 5G decoder </a:t>
            </a:r>
            <a:r>
              <a:rPr lang="en-GB" sz="3400" dirty="0">
                <a:solidFill>
                  <a:schemeClr val="accent2">
                    <a:lumMod val="50000"/>
                  </a:schemeClr>
                </a:solidFill>
                <a:latin typeface="Baskerville"/>
                <a:ea typeface="Baskerville" panose="02020502070401020303" pitchFamily="18" charset="0"/>
              </a:rPr>
              <a:t>implementation</a:t>
            </a:r>
            <a:r>
              <a:rPr lang="it-IT" sz="3400" dirty="0">
                <a:solidFill>
                  <a:schemeClr val="accent2">
                    <a:lumMod val="50000"/>
                  </a:schemeClr>
                </a:solidFill>
                <a:latin typeface="Baskerville"/>
                <a:ea typeface="Baskerville" panose="02020502070401020303" pitchFamily="18" charset="0"/>
              </a:rPr>
              <a:t> for EMBB project</a:t>
            </a:r>
            <a:endParaRPr lang="it-IT">
              <a:solidFill>
                <a:schemeClr val="accent2">
                  <a:lumMod val="50000"/>
                </a:schemeClr>
              </a:solidFill>
            </a:endParaRPr>
          </a:p>
        </p:txBody>
      </p:sp>
      <p:sp>
        <p:nvSpPr>
          <p:cNvPr id="3" name="Sottotitolo 2">
            <a:extLst>
              <a:ext uri="{FF2B5EF4-FFF2-40B4-BE49-F238E27FC236}">
                <a16:creationId xmlns:a16="http://schemas.microsoft.com/office/drawing/2014/main" id="{3F5FD367-5FDC-7E4A-A3BE-BC26EDF9786A}"/>
              </a:ext>
            </a:extLst>
          </p:cNvPr>
          <p:cNvSpPr>
            <a:spLocks noGrp="1"/>
          </p:cNvSpPr>
          <p:nvPr>
            <p:ph type="subTitle" idx="1"/>
          </p:nvPr>
        </p:nvSpPr>
        <p:spPr>
          <a:xfrm>
            <a:off x="985968" y="5101431"/>
            <a:ext cx="8288035" cy="471488"/>
          </a:xfrm>
        </p:spPr>
        <p:txBody>
          <a:bodyPr vert="horz" lIns="91440" tIns="45720" rIns="91440" bIns="45720" rtlCol="0" anchor="t">
            <a:noAutofit/>
          </a:bodyPr>
          <a:lstStyle/>
          <a:p>
            <a:pPr algn="l">
              <a:lnSpc>
                <a:spcPct val="90000"/>
              </a:lnSpc>
            </a:pPr>
            <a:r>
              <a:rPr lang="it-IT" sz="2100" dirty="0">
                <a:solidFill>
                  <a:schemeClr val="accent1">
                    <a:lumMod val="50000"/>
                  </a:schemeClr>
                </a:solidFill>
                <a:latin typeface="Baskerville"/>
              </a:rPr>
              <a:t>Author:</a:t>
            </a:r>
            <a:r>
              <a:rPr lang="it-IT" sz="2100" dirty="0">
                <a:solidFill>
                  <a:srgbClr val="7F7F7F"/>
                </a:solidFill>
                <a:latin typeface="Baskerville"/>
              </a:rPr>
              <a:t> </a:t>
            </a:r>
            <a:r>
              <a:rPr lang="it-IT" sz="2100" dirty="0">
                <a:solidFill>
                  <a:schemeClr val="tx1">
                    <a:lumMod val="95000"/>
                    <a:lumOff val="5000"/>
                  </a:schemeClr>
                </a:solidFill>
                <a:latin typeface="Baskerville"/>
              </a:rPr>
              <a:t>Riccardo Torres</a:t>
            </a:r>
          </a:p>
          <a:p>
            <a:pPr algn="l">
              <a:lnSpc>
                <a:spcPct val="90000"/>
              </a:lnSpc>
            </a:pPr>
            <a:r>
              <a:rPr lang="it-IT" sz="2100" dirty="0">
                <a:solidFill>
                  <a:schemeClr val="accent1">
                    <a:lumMod val="50000"/>
                  </a:schemeClr>
                </a:solidFill>
                <a:latin typeface="Baskerville"/>
              </a:rPr>
              <a:t>Supervisor </a:t>
            </a:r>
            <a:r>
              <a:rPr lang="it-IT" sz="2100" dirty="0" err="1">
                <a:solidFill>
                  <a:schemeClr val="accent1">
                    <a:lumMod val="50000"/>
                  </a:schemeClr>
                </a:solidFill>
                <a:latin typeface="Baskerville"/>
              </a:rPr>
              <a:t>PoliTo</a:t>
            </a:r>
            <a:r>
              <a:rPr lang="it-IT" sz="2100" dirty="0">
                <a:solidFill>
                  <a:schemeClr val="accent1">
                    <a:lumMod val="50000"/>
                  </a:schemeClr>
                </a:solidFill>
                <a:latin typeface="Baskerville"/>
              </a:rPr>
              <a:t>:</a:t>
            </a:r>
            <a:r>
              <a:rPr lang="it-IT" sz="2100" dirty="0">
                <a:solidFill>
                  <a:schemeClr val="tx1">
                    <a:lumMod val="95000"/>
                    <a:lumOff val="5000"/>
                  </a:schemeClr>
                </a:solidFill>
                <a:latin typeface="Baskerville"/>
              </a:rPr>
              <a:t> Maurizio Martina</a:t>
            </a:r>
          </a:p>
          <a:p>
            <a:pPr algn="l">
              <a:lnSpc>
                <a:spcPct val="90000"/>
              </a:lnSpc>
            </a:pPr>
            <a:r>
              <a:rPr lang="it-IT" sz="2100" dirty="0">
                <a:solidFill>
                  <a:schemeClr val="accent1">
                    <a:lumMod val="50000"/>
                  </a:schemeClr>
                </a:solidFill>
                <a:latin typeface="Baskerville"/>
                <a:ea typeface="+mn-lt"/>
                <a:cs typeface="+mn-lt"/>
              </a:rPr>
              <a:t>Supervisor EURECOM:</a:t>
            </a:r>
            <a:r>
              <a:rPr lang="it-IT" sz="2100" dirty="0">
                <a:latin typeface="Baskerville"/>
                <a:ea typeface="+mn-lt"/>
                <a:cs typeface="+mn-lt"/>
              </a:rPr>
              <a:t> </a:t>
            </a:r>
            <a:r>
              <a:rPr lang="it-IT" sz="2100" dirty="0" err="1">
                <a:solidFill>
                  <a:schemeClr val="tx1">
                    <a:lumMod val="95000"/>
                    <a:lumOff val="5000"/>
                  </a:schemeClr>
                </a:solidFill>
                <a:latin typeface="Baskerville"/>
                <a:ea typeface="+mn-lt"/>
                <a:cs typeface="+mn-lt"/>
              </a:rPr>
              <a:t>Renaud</a:t>
            </a:r>
            <a:r>
              <a:rPr lang="it-IT" sz="2100" dirty="0">
                <a:solidFill>
                  <a:schemeClr val="tx1">
                    <a:lumMod val="95000"/>
                    <a:lumOff val="5000"/>
                  </a:schemeClr>
                </a:solidFill>
                <a:latin typeface="Baskerville"/>
                <a:ea typeface="+mn-lt"/>
                <a:cs typeface="+mn-lt"/>
              </a:rPr>
              <a:t> </a:t>
            </a:r>
            <a:r>
              <a:rPr lang="it-IT" sz="2100" dirty="0" err="1">
                <a:solidFill>
                  <a:schemeClr val="tx1">
                    <a:lumMod val="95000"/>
                    <a:lumOff val="5000"/>
                  </a:schemeClr>
                </a:solidFill>
                <a:latin typeface="Baskerville"/>
                <a:ea typeface="+mn-lt"/>
                <a:cs typeface="+mn-lt"/>
              </a:rPr>
              <a:t>Pacalet</a:t>
            </a:r>
            <a:endParaRPr lang="it-IT" sz="2000" dirty="0" err="1">
              <a:solidFill>
                <a:schemeClr val="tx1">
                  <a:lumMod val="95000"/>
                  <a:lumOff val="5000"/>
                </a:schemeClr>
              </a:solidFill>
              <a:latin typeface="Baskerville"/>
            </a:endParaRPr>
          </a:p>
        </p:txBody>
      </p:sp>
      <p:pic>
        <p:nvPicPr>
          <p:cNvPr id="18" name="Immagine 17" descr="Immagine che contiene testo&#10;&#10;Descrizione generata automaticamente">
            <a:extLst>
              <a:ext uri="{FF2B5EF4-FFF2-40B4-BE49-F238E27FC236}">
                <a16:creationId xmlns:a16="http://schemas.microsoft.com/office/drawing/2014/main" id="{49104A9A-E925-D846-92CF-1778A59610EF}"/>
              </a:ext>
            </a:extLst>
          </p:cNvPr>
          <p:cNvPicPr>
            <a:picLocks noChangeAspect="1"/>
          </p:cNvPicPr>
          <p:nvPr/>
        </p:nvPicPr>
        <p:blipFill>
          <a:blip r:embed="rId2"/>
          <a:stretch>
            <a:fillRect/>
          </a:stretch>
        </p:blipFill>
        <p:spPr>
          <a:xfrm>
            <a:off x="985965" y="1126387"/>
            <a:ext cx="1740603" cy="1740603"/>
          </a:xfrm>
          <a:prstGeom prst="rect">
            <a:avLst/>
          </a:prstGeom>
        </p:spPr>
      </p:pic>
      <p:pic>
        <p:nvPicPr>
          <p:cNvPr id="4" name="Immagine 4" descr="Immagine che contiene testo&#10;&#10;Descrizione generata automaticamente">
            <a:extLst>
              <a:ext uri="{FF2B5EF4-FFF2-40B4-BE49-F238E27FC236}">
                <a16:creationId xmlns:a16="http://schemas.microsoft.com/office/drawing/2014/main" id="{A7BEE605-8F66-18E9-A806-0CFA19FE5C82}"/>
              </a:ext>
            </a:extLst>
          </p:cNvPr>
          <p:cNvPicPr>
            <a:picLocks noChangeAspect="1"/>
          </p:cNvPicPr>
          <p:nvPr/>
        </p:nvPicPr>
        <p:blipFill>
          <a:blip r:embed="rId3"/>
          <a:stretch>
            <a:fillRect/>
          </a:stretch>
        </p:blipFill>
        <p:spPr>
          <a:xfrm>
            <a:off x="3746931" y="1409574"/>
            <a:ext cx="2608783" cy="1180474"/>
          </a:xfrm>
          <a:prstGeom prst="rect">
            <a:avLst/>
          </a:prstGeom>
        </p:spPr>
      </p:pic>
      <p:pic>
        <p:nvPicPr>
          <p:cNvPr id="22" name="Immagine 21" descr="Immagine che contiene testo, clipart&#10;&#10;Descrizione generata automaticamente">
            <a:extLst>
              <a:ext uri="{FF2B5EF4-FFF2-40B4-BE49-F238E27FC236}">
                <a16:creationId xmlns:a16="http://schemas.microsoft.com/office/drawing/2014/main" id="{BA0AF396-6BCE-D644-829D-4A8330E093AE}"/>
              </a:ext>
            </a:extLst>
          </p:cNvPr>
          <p:cNvPicPr>
            <a:picLocks noChangeAspect="1"/>
          </p:cNvPicPr>
          <p:nvPr/>
        </p:nvPicPr>
        <p:blipFill>
          <a:blip r:embed="rId4"/>
          <a:stretch>
            <a:fillRect/>
          </a:stretch>
        </p:blipFill>
        <p:spPr>
          <a:xfrm>
            <a:off x="6716651" y="1429140"/>
            <a:ext cx="2608783" cy="1141342"/>
          </a:xfrm>
          <a:prstGeom prst="rect">
            <a:avLst/>
          </a:prstGeom>
        </p:spPr>
      </p:pic>
    </p:spTree>
    <p:extLst>
      <p:ext uri="{BB962C8B-B14F-4D97-AF65-F5344CB8AC3E}">
        <p14:creationId xmlns:p14="http://schemas.microsoft.com/office/powerpoint/2010/main" val="32725602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3">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5">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7">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olo 1">
            <a:extLst>
              <a:ext uri="{FF2B5EF4-FFF2-40B4-BE49-F238E27FC236}">
                <a16:creationId xmlns:a16="http://schemas.microsoft.com/office/drawing/2014/main" id="{1899F46A-75EB-4745-8500-AFF9678719F7}"/>
              </a:ext>
            </a:extLst>
          </p:cNvPr>
          <p:cNvSpPr>
            <a:spLocks noGrp="1"/>
          </p:cNvSpPr>
          <p:nvPr>
            <p:ph type="title"/>
          </p:nvPr>
        </p:nvSpPr>
        <p:spPr>
          <a:xfrm>
            <a:off x="673754" y="643467"/>
            <a:ext cx="4203045" cy="1375608"/>
          </a:xfrm>
        </p:spPr>
        <p:txBody>
          <a:bodyPr anchor="ctr">
            <a:normAutofit/>
          </a:bodyPr>
          <a:lstStyle/>
          <a:p>
            <a:r>
              <a:rPr lang="it-IT" dirty="0">
                <a:latin typeface="Baskerville"/>
              </a:rPr>
              <a:t>Control </a:t>
            </a:r>
            <a:r>
              <a:rPr lang="it-IT" dirty="0" err="1">
                <a:latin typeface="Baskerville"/>
              </a:rPr>
              <a:t>signals</a:t>
            </a:r>
            <a:r>
              <a:rPr lang="it-IT" dirty="0">
                <a:latin typeface="Baskerville"/>
              </a:rPr>
              <a:t> generator</a:t>
            </a:r>
          </a:p>
        </p:txBody>
      </p:sp>
      <p:sp>
        <p:nvSpPr>
          <p:cNvPr id="9" name="Content Placeholder 8">
            <a:extLst>
              <a:ext uri="{FF2B5EF4-FFF2-40B4-BE49-F238E27FC236}">
                <a16:creationId xmlns:a16="http://schemas.microsoft.com/office/drawing/2014/main" id="{6F723BE1-A76C-4D49-B9C5-F04A9FB2D5BC}"/>
              </a:ext>
            </a:extLst>
          </p:cNvPr>
          <p:cNvSpPr>
            <a:spLocks noGrp="1"/>
          </p:cNvSpPr>
          <p:nvPr>
            <p:ph idx="1"/>
          </p:nvPr>
        </p:nvSpPr>
        <p:spPr>
          <a:xfrm>
            <a:off x="673754" y="2160590"/>
            <a:ext cx="3973943" cy="3440110"/>
          </a:xfrm>
        </p:spPr>
        <p:txBody>
          <a:bodyPr vert="horz" lIns="91440" tIns="45720" rIns="91440" bIns="45720" rtlCol="0" anchor="t">
            <a:noAutofit/>
          </a:bodyPr>
          <a:lstStyle/>
          <a:p>
            <a:pPr marL="0" indent="0">
              <a:lnSpc>
                <a:spcPct val="90000"/>
              </a:lnSpc>
              <a:buNone/>
            </a:pPr>
            <a:r>
              <a:rPr lang="en-US" sz="1600" dirty="0">
                <a:solidFill>
                  <a:schemeClr val="bg1"/>
                </a:solidFill>
                <a:latin typeface="Baskerville"/>
              </a:rPr>
              <a:t>The last of the three blocks is the ROM and what is interesting is not the hardware implementation but the software implementation that leads to the generation of the signals that will then be stored inside the ROM.</a:t>
            </a:r>
          </a:p>
          <a:p>
            <a:pPr marL="0" indent="0">
              <a:lnSpc>
                <a:spcPct val="90000"/>
              </a:lnSpc>
              <a:buNone/>
            </a:pPr>
            <a:r>
              <a:rPr lang="en-US" sz="1600" dirty="0">
                <a:solidFill>
                  <a:schemeClr val="bg1"/>
                </a:solidFill>
                <a:latin typeface="Baskerville"/>
              </a:rPr>
              <a:t>For this purpose, </a:t>
            </a:r>
            <a:r>
              <a:rPr lang="en-US" sz="1600" b="1" dirty="0">
                <a:solidFill>
                  <a:schemeClr val="bg1"/>
                </a:solidFill>
                <a:latin typeface="Baskerville"/>
              </a:rPr>
              <a:t>Python code</a:t>
            </a:r>
            <a:r>
              <a:rPr lang="en-US" sz="1600" dirty="0">
                <a:solidFill>
                  <a:schemeClr val="bg1"/>
                </a:solidFill>
                <a:latin typeface="Baskerville"/>
              </a:rPr>
              <a:t> was written to describe the behavior of the entire </a:t>
            </a:r>
            <a:r>
              <a:rPr lang="en-US" sz="1600" dirty="0" err="1">
                <a:solidFill>
                  <a:schemeClr val="bg1"/>
                </a:solidFill>
                <a:latin typeface="Baskerville"/>
              </a:rPr>
              <a:t>datapath</a:t>
            </a:r>
            <a:r>
              <a:rPr lang="en-US" sz="1600" dirty="0">
                <a:solidFill>
                  <a:schemeClr val="bg1"/>
                </a:solidFill>
                <a:latin typeface="Baskerville"/>
              </a:rPr>
              <a:t> and simulate data movement within it.</a:t>
            </a:r>
          </a:p>
          <a:p>
            <a:pPr marL="0" indent="0">
              <a:lnSpc>
                <a:spcPct val="90000"/>
              </a:lnSpc>
              <a:buNone/>
            </a:pPr>
            <a:r>
              <a:rPr lang="en-US" sz="1600" dirty="0">
                <a:solidFill>
                  <a:schemeClr val="bg1"/>
                </a:solidFill>
                <a:latin typeface="Baskerville"/>
              </a:rPr>
              <a:t>For this purpose, values can be set at program launch to set the memory elements within the circuit, leading to a delay in propagating the data.</a:t>
            </a:r>
          </a:p>
          <a:p>
            <a:pPr marL="0" indent="0">
              <a:lnSpc>
                <a:spcPct val="90000"/>
              </a:lnSpc>
              <a:buNone/>
            </a:pPr>
            <a:r>
              <a:rPr lang="en-US" sz="1600" dirty="0">
                <a:solidFill>
                  <a:schemeClr val="bg1"/>
                </a:solidFill>
                <a:latin typeface="Baskerville"/>
              </a:rPr>
              <a:t>In this case, the two memory elements register at the input of the PE and the GBIGRAM.</a:t>
            </a:r>
          </a:p>
        </p:txBody>
      </p:sp>
      <p:pic>
        <p:nvPicPr>
          <p:cNvPr id="5" name="Segnaposto contenuto 4">
            <a:extLst>
              <a:ext uri="{FF2B5EF4-FFF2-40B4-BE49-F238E27FC236}">
                <a16:creationId xmlns:a16="http://schemas.microsoft.com/office/drawing/2014/main" id="{D97773F6-683B-F64C-AA93-4D60BDC54066}"/>
              </a:ext>
            </a:extLst>
          </p:cNvPr>
          <p:cNvPicPr>
            <a:picLocks noChangeAspect="1"/>
          </p:cNvPicPr>
          <p:nvPr/>
        </p:nvPicPr>
        <p:blipFill>
          <a:blip r:embed="rId2"/>
          <a:stretch>
            <a:fillRect/>
          </a:stretch>
        </p:blipFill>
        <p:spPr>
          <a:xfrm>
            <a:off x="6096001" y="2734799"/>
            <a:ext cx="5143500" cy="1375886"/>
          </a:xfrm>
          <a:prstGeom prst="rect">
            <a:avLst/>
          </a:prstGeom>
        </p:spPr>
      </p:pic>
      <p:sp>
        <p:nvSpPr>
          <p:cNvPr id="20" name="Isosceles Triangle 19">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010536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CasellaDiTesto 8">
            <a:extLst>
              <a:ext uri="{FF2B5EF4-FFF2-40B4-BE49-F238E27FC236}">
                <a16:creationId xmlns:a16="http://schemas.microsoft.com/office/drawing/2014/main" id="{0E8EBDBD-B1E3-7846-8C06-0675CCDDEFB4}"/>
              </a:ext>
            </a:extLst>
          </p:cNvPr>
          <p:cNvSpPr txBox="1"/>
          <p:nvPr/>
        </p:nvSpPr>
        <p:spPr>
          <a:xfrm>
            <a:off x="258859" y="840698"/>
            <a:ext cx="9202519" cy="552555"/>
          </a:xfrm>
          <a:prstGeom prst="rect">
            <a:avLst/>
          </a:prstGeom>
        </p:spPr>
        <p:txBody>
          <a:bodyPr vert="horz" lIns="91440" tIns="45720" rIns="91440" bIns="45720" rtlCol="0" anchor="t">
            <a:noAutofit/>
          </a:bodyPr>
          <a:lstStyle/>
          <a:p>
            <a:pPr>
              <a:spcBef>
                <a:spcPct val="0"/>
              </a:spcBef>
              <a:spcAft>
                <a:spcPts val="600"/>
              </a:spcAft>
            </a:pPr>
            <a:r>
              <a:rPr lang="en-US" sz="3400" dirty="0">
                <a:solidFill>
                  <a:schemeClr val="accent2">
                    <a:lumMod val="50000"/>
                  </a:schemeClr>
                </a:solidFill>
                <a:latin typeface="+mj-lt"/>
                <a:ea typeface="+mj-ea"/>
                <a:cs typeface="+mj-cs"/>
              </a:rPr>
              <a:t>LDPC Base graph and its parity check matrices</a:t>
            </a:r>
          </a:p>
        </p:txBody>
      </p:sp>
      <p:sp>
        <p:nvSpPr>
          <p:cNvPr id="12" name="Isosceles Triangle 8">
            <a:extLst>
              <a:ext uri="{FF2B5EF4-FFF2-40B4-BE49-F238E27FC236}">
                <a16:creationId xmlns:a16="http://schemas.microsoft.com/office/drawing/2014/main" id="{94281397-CAB3-46E7-B8B4-48166ADDB3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7" name="Immagine 6">
            <a:extLst>
              <a:ext uri="{FF2B5EF4-FFF2-40B4-BE49-F238E27FC236}">
                <a16:creationId xmlns:a16="http://schemas.microsoft.com/office/drawing/2014/main" id="{A413C2FF-B4A1-5944-987B-8EE9A63CE72C}"/>
              </a:ext>
            </a:extLst>
          </p:cNvPr>
          <p:cNvPicPr>
            <a:picLocks noChangeAspect="1"/>
          </p:cNvPicPr>
          <p:nvPr/>
        </p:nvPicPr>
        <p:blipFill rotWithShape="1">
          <a:blip r:embed="rId2"/>
          <a:srcRect t="3138" r="-4" b="-4"/>
          <a:stretch/>
        </p:blipFill>
        <p:spPr>
          <a:xfrm>
            <a:off x="472324" y="1953217"/>
            <a:ext cx="2975104" cy="4413262"/>
          </a:xfrm>
          <a:prstGeom prst="rect">
            <a:avLst/>
          </a:prstGeom>
        </p:spPr>
      </p:pic>
      <p:sp>
        <p:nvSpPr>
          <p:cNvPr id="10" name="CasellaDiTesto 9">
            <a:extLst>
              <a:ext uri="{FF2B5EF4-FFF2-40B4-BE49-F238E27FC236}">
                <a16:creationId xmlns:a16="http://schemas.microsoft.com/office/drawing/2014/main" id="{B6851BB6-D620-AB46-84F1-F8379B105EF3}"/>
              </a:ext>
            </a:extLst>
          </p:cNvPr>
          <p:cNvSpPr txBox="1"/>
          <p:nvPr/>
        </p:nvSpPr>
        <p:spPr>
          <a:xfrm>
            <a:off x="6800568" y="2522851"/>
            <a:ext cx="2948121" cy="2987610"/>
          </a:xfrm>
          <a:prstGeom prst="rect">
            <a:avLst/>
          </a:prstGeom>
        </p:spPr>
        <p:txBody>
          <a:bodyPr vert="horz" lIns="91440" tIns="45720" rIns="91440" bIns="45720" rtlCol="0" anchor="t">
            <a:noAutofit/>
          </a:bodyPr>
          <a:lstStyle/>
          <a:p>
            <a:pPr>
              <a:lnSpc>
                <a:spcPct val="90000"/>
              </a:lnSpc>
              <a:spcBef>
                <a:spcPts val="1000"/>
              </a:spcBef>
              <a:buClr>
                <a:schemeClr val="accent1"/>
              </a:buClr>
              <a:buSzPct val="80000"/>
            </a:pPr>
            <a:r>
              <a:rPr lang="en-US" sz="1400" dirty="0">
                <a:solidFill>
                  <a:schemeClr val="tx1">
                    <a:lumMod val="95000"/>
                    <a:lumOff val="5000"/>
                  </a:schemeClr>
                </a:solidFill>
                <a:latin typeface="Baskerville"/>
              </a:rPr>
              <a:t>These parameters define which values are to be analyzed for decoding.</a:t>
            </a:r>
            <a:endParaRPr lang="it-IT" sz="1400" dirty="0">
              <a:solidFill>
                <a:schemeClr val="tx1">
                  <a:lumMod val="95000"/>
                  <a:lumOff val="5000"/>
                </a:schemeClr>
              </a:solidFill>
              <a:latin typeface="Baskerville"/>
            </a:endParaRPr>
          </a:p>
          <a:p>
            <a:pPr>
              <a:lnSpc>
                <a:spcPct val="90000"/>
              </a:lnSpc>
              <a:spcBef>
                <a:spcPts val="1000"/>
              </a:spcBef>
              <a:buClr>
                <a:schemeClr val="accent1"/>
              </a:buClr>
              <a:buSzPct val="80000"/>
            </a:pPr>
            <a:r>
              <a:rPr lang="en-US" sz="1400" dirty="0">
                <a:solidFill>
                  <a:schemeClr val="tx1">
                    <a:lumMod val="95000"/>
                    <a:lumOff val="5000"/>
                  </a:schemeClr>
                </a:solidFill>
                <a:latin typeface="Baskerville"/>
              </a:rPr>
              <a:t>In particular, depending on the lifting size value chosen, it is possible to extrapolate the </a:t>
            </a:r>
            <a:r>
              <a:rPr lang="en-US" sz="1400" b="1" dirty="0">
                <a:solidFill>
                  <a:schemeClr val="tx1">
                    <a:lumMod val="95000"/>
                    <a:lumOff val="5000"/>
                  </a:schemeClr>
                </a:solidFill>
                <a:latin typeface="Baskerville"/>
              </a:rPr>
              <a:t>rotation value</a:t>
            </a:r>
            <a:r>
              <a:rPr lang="en-US" sz="1400" dirty="0">
                <a:solidFill>
                  <a:schemeClr val="tx1">
                    <a:lumMod val="95000"/>
                    <a:lumOff val="5000"/>
                  </a:schemeClr>
                </a:solidFill>
                <a:latin typeface="Baskerville"/>
              </a:rPr>
              <a:t> associated with each column.</a:t>
            </a:r>
          </a:p>
          <a:p>
            <a:pPr>
              <a:lnSpc>
                <a:spcPct val="90000"/>
              </a:lnSpc>
              <a:spcBef>
                <a:spcPts val="1000"/>
              </a:spcBef>
              <a:buClr>
                <a:schemeClr val="accent1"/>
              </a:buClr>
              <a:buSzPct val="80000"/>
            </a:pPr>
            <a:r>
              <a:rPr lang="en-US" sz="1400" dirty="0">
                <a:solidFill>
                  <a:schemeClr val="tx1">
                    <a:lumMod val="95000"/>
                    <a:lumOff val="5000"/>
                  </a:schemeClr>
                </a:solidFill>
                <a:latin typeface="Baskerville"/>
              </a:rPr>
              <a:t>In this case, the value z = 384 was chosen, which corresponds to the maximum potential rotation value.</a:t>
            </a:r>
          </a:p>
          <a:p>
            <a:pPr>
              <a:lnSpc>
                <a:spcPct val="90000"/>
              </a:lnSpc>
              <a:spcBef>
                <a:spcPts val="1000"/>
              </a:spcBef>
              <a:buClr>
                <a:schemeClr val="accent1"/>
              </a:buClr>
              <a:buSzPct val="80000"/>
            </a:pPr>
            <a:r>
              <a:rPr lang="en-US" sz="1400" dirty="0">
                <a:solidFill>
                  <a:schemeClr val="tx1">
                    <a:lumMod val="95000"/>
                    <a:lumOff val="5000"/>
                  </a:schemeClr>
                </a:solidFill>
                <a:latin typeface="Baskerville"/>
              </a:rPr>
              <a:t>This value falls within the second set and therefore, the values used will be those of the second column (set index = </a:t>
            </a:r>
            <a:r>
              <a:rPr lang="en-US" sz="1400" b="1" dirty="0">
                <a:solidFill>
                  <a:schemeClr val="tx1">
                    <a:lumMod val="95000"/>
                    <a:lumOff val="5000"/>
                  </a:schemeClr>
                </a:solidFill>
                <a:latin typeface="Baskerville"/>
              </a:rPr>
              <a:t>1</a:t>
            </a:r>
            <a:r>
              <a:rPr lang="en-US" sz="1400" dirty="0">
                <a:solidFill>
                  <a:schemeClr val="tx1">
                    <a:lumMod val="95000"/>
                    <a:lumOff val="5000"/>
                  </a:schemeClr>
                </a:solidFill>
                <a:latin typeface="Baskerville"/>
              </a:rPr>
              <a:t>).</a:t>
            </a:r>
            <a:endParaRPr lang="en-US">
              <a:solidFill>
                <a:schemeClr val="tx1">
                  <a:lumMod val="95000"/>
                  <a:lumOff val="5000"/>
                </a:schemeClr>
              </a:solidFill>
            </a:endParaRPr>
          </a:p>
        </p:txBody>
      </p:sp>
      <p:pic>
        <p:nvPicPr>
          <p:cNvPr id="4" name="Immagine 5" descr="Immagine che contiene tavolo&#10;&#10;Descrizione generata automaticamente">
            <a:extLst>
              <a:ext uri="{FF2B5EF4-FFF2-40B4-BE49-F238E27FC236}">
                <a16:creationId xmlns:a16="http://schemas.microsoft.com/office/drawing/2014/main" id="{B5B6120E-9A71-136F-8178-D707ABD9911F}"/>
              </a:ext>
            </a:extLst>
          </p:cNvPr>
          <p:cNvPicPr>
            <a:picLocks noGrp="1" noChangeAspect="1"/>
          </p:cNvPicPr>
          <p:nvPr>
            <p:ph idx="1"/>
          </p:nvPr>
        </p:nvPicPr>
        <p:blipFill>
          <a:blip r:embed="rId3"/>
          <a:stretch>
            <a:fillRect/>
          </a:stretch>
        </p:blipFill>
        <p:spPr>
          <a:xfrm>
            <a:off x="3538391" y="1954474"/>
            <a:ext cx="3068176" cy="4411674"/>
          </a:xfrm>
        </p:spPr>
      </p:pic>
    </p:spTree>
    <p:extLst>
      <p:ext uri="{BB962C8B-B14F-4D97-AF65-F5344CB8AC3E}">
        <p14:creationId xmlns:p14="http://schemas.microsoft.com/office/powerpoint/2010/main" val="356897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CC33B2B-B475-4189-BA8F-3CF8248DC68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sp>
          <p:nvSpPr>
            <p:cNvPr id="15" name="Freeform 14">
              <a:extLst>
                <a:ext uri="{FF2B5EF4-FFF2-40B4-BE49-F238E27FC236}">
                  <a16:creationId xmlns:a16="http://schemas.microsoft.com/office/drawing/2014/main" id="{A59AAC92-4932-4D74-A545-BA3EEE56D4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6" name="Straight Connector 15">
              <a:extLst>
                <a:ext uri="{FF2B5EF4-FFF2-40B4-BE49-F238E27FC236}">
                  <a16:creationId xmlns:a16="http://schemas.microsoft.com/office/drawing/2014/main" id="{B8446528-FA87-4017-B061-CF7EE79FA2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34D4B4D0-2493-42A2-AEEB-9970A64E8BC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676E13B7-7CB7-4489-914B-4012EE6EB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5">
              <a:extLst>
                <a:ext uri="{FF2B5EF4-FFF2-40B4-BE49-F238E27FC236}">
                  <a16:creationId xmlns:a16="http://schemas.microsoft.com/office/drawing/2014/main" id="{F2159841-C096-430C-B748-E8D2A5C994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B4F167EF-5A0C-487E-8776-97310E39E0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9D8C053F-F025-4CB6-94C4-2841A20D68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8">
              <a:extLst>
                <a:ext uri="{FF2B5EF4-FFF2-40B4-BE49-F238E27FC236}">
                  <a16:creationId xmlns:a16="http://schemas.microsoft.com/office/drawing/2014/main" id="{78581BD0-3E75-48CB-A2A3-44DB1ACB6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9">
              <a:extLst>
                <a:ext uri="{FF2B5EF4-FFF2-40B4-BE49-F238E27FC236}">
                  <a16:creationId xmlns:a16="http://schemas.microsoft.com/office/drawing/2014/main" id="{E90D466A-AB95-4676-82CB-3BEC98AFF8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a:extLst>
                <a:ext uri="{FF2B5EF4-FFF2-40B4-BE49-F238E27FC236}">
                  <a16:creationId xmlns:a16="http://schemas.microsoft.com/office/drawing/2014/main" id="{3AFED863-874C-49D9-AE2F-B9DFF00D56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olo 1">
            <a:extLst>
              <a:ext uri="{FF2B5EF4-FFF2-40B4-BE49-F238E27FC236}">
                <a16:creationId xmlns:a16="http://schemas.microsoft.com/office/drawing/2014/main" id="{3B9D4014-1E04-5248-B892-2385A22F8D7D}"/>
              </a:ext>
            </a:extLst>
          </p:cNvPr>
          <p:cNvSpPr>
            <a:spLocks noGrp="1"/>
          </p:cNvSpPr>
          <p:nvPr>
            <p:ph type="title"/>
          </p:nvPr>
        </p:nvSpPr>
        <p:spPr>
          <a:xfrm>
            <a:off x="6256802" y="2259575"/>
            <a:ext cx="3179593" cy="2328409"/>
          </a:xfrm>
        </p:spPr>
        <p:txBody>
          <a:bodyPr vert="horz" lIns="91440" tIns="45720" rIns="91440" bIns="45720" rtlCol="0" anchor="b">
            <a:normAutofit fontScale="90000"/>
          </a:bodyPr>
          <a:lstStyle/>
          <a:p>
            <a:pPr>
              <a:lnSpc>
                <a:spcPct val="90000"/>
              </a:lnSpc>
            </a:pPr>
            <a:r>
              <a:rPr lang="en-US" sz="1400" dirty="0">
                <a:solidFill>
                  <a:schemeClr val="tx1">
                    <a:lumMod val="95000"/>
                    <a:lumOff val="5000"/>
                  </a:schemeClr>
                </a:solidFill>
                <a:latin typeface="Baskerville"/>
              </a:rPr>
              <a:t>It is important to note that analyzing the rows in the order described by the base graph leads to situations where, when moving from one row to another, there is a significant difference in the number of columns analyzed. </a:t>
            </a:r>
            <a:br>
              <a:rPr lang="en-US" sz="1400" dirty="0">
                <a:solidFill>
                  <a:schemeClr val="tx1">
                    <a:lumMod val="95000"/>
                    <a:lumOff val="5000"/>
                  </a:schemeClr>
                </a:solidFill>
                <a:latin typeface="Baskerville"/>
              </a:rPr>
            </a:br>
            <a:br>
              <a:rPr lang="en-US" sz="1400" dirty="0">
                <a:solidFill>
                  <a:schemeClr val="tx1">
                    <a:lumMod val="95000"/>
                    <a:lumOff val="5000"/>
                  </a:schemeClr>
                </a:solidFill>
                <a:latin typeface="Baskerville"/>
              </a:rPr>
            </a:br>
            <a:r>
              <a:rPr lang="en-US" sz="1400" dirty="0">
                <a:solidFill>
                  <a:schemeClr val="tx1">
                    <a:lumMod val="95000"/>
                    <a:lumOff val="5000"/>
                  </a:schemeClr>
                </a:solidFill>
                <a:latin typeface="Baskerville"/>
              </a:rPr>
              <a:t>This means that it will be necessary to stop one of the two phases in many cases because it is </a:t>
            </a:r>
            <a:r>
              <a:rPr lang="en-US" sz="1400" b="1" dirty="0">
                <a:solidFill>
                  <a:schemeClr val="tx1">
                    <a:lumMod val="95000"/>
                    <a:lumOff val="5000"/>
                  </a:schemeClr>
                </a:solidFill>
                <a:latin typeface="Baskerville"/>
              </a:rPr>
              <a:t>waiting for the other to finish</a:t>
            </a:r>
            <a:r>
              <a:rPr lang="en-US" sz="1400" dirty="0">
                <a:solidFill>
                  <a:schemeClr val="tx1">
                    <a:lumMod val="95000"/>
                    <a:lumOff val="5000"/>
                  </a:schemeClr>
                </a:solidFill>
                <a:latin typeface="Baskerville"/>
              </a:rPr>
              <a:t>.</a:t>
            </a:r>
            <a:br>
              <a:rPr lang="en-US" sz="1400" dirty="0">
                <a:solidFill>
                  <a:schemeClr val="tx1">
                    <a:lumMod val="95000"/>
                    <a:lumOff val="5000"/>
                  </a:schemeClr>
                </a:solidFill>
                <a:latin typeface="Baskerville"/>
              </a:rPr>
            </a:br>
            <a:br>
              <a:rPr lang="en-US" sz="1400" dirty="0">
                <a:latin typeface="Baskerville"/>
              </a:rPr>
            </a:br>
            <a:r>
              <a:rPr lang="en-US" sz="1400" dirty="0">
                <a:solidFill>
                  <a:schemeClr val="tx1">
                    <a:lumMod val="95000"/>
                    <a:lumOff val="5000"/>
                  </a:schemeClr>
                </a:solidFill>
                <a:latin typeface="Baskerville"/>
              </a:rPr>
              <a:t>This problem is solved by </a:t>
            </a:r>
            <a:r>
              <a:rPr lang="en-US" sz="1400" b="1" dirty="0">
                <a:solidFill>
                  <a:schemeClr val="tx1">
                    <a:lumMod val="95000"/>
                    <a:lumOff val="5000"/>
                  </a:schemeClr>
                </a:solidFill>
                <a:latin typeface="Baskerville"/>
              </a:rPr>
              <a:t>reordering the rows</a:t>
            </a:r>
            <a:r>
              <a:rPr lang="en-US" sz="1400" dirty="0">
                <a:solidFill>
                  <a:schemeClr val="tx1">
                    <a:lumMod val="95000"/>
                    <a:lumOff val="5000"/>
                  </a:schemeClr>
                </a:solidFill>
                <a:latin typeface="Baskerville"/>
              </a:rPr>
              <a:t> at the beginning of the process.</a:t>
            </a:r>
            <a:r>
              <a:rPr lang="en-US" sz="1400" dirty="0"/>
              <a:t> </a:t>
            </a:r>
            <a:endParaRPr lang="it-IT"/>
          </a:p>
        </p:txBody>
      </p:sp>
      <p:pic>
        <p:nvPicPr>
          <p:cNvPr id="9" name="Segnaposto contenuto 8" descr="Immagine che contiene testo, cruciverba, shoji, vecchio&#10;&#10;Descrizione generata automaticamente">
            <a:extLst>
              <a:ext uri="{FF2B5EF4-FFF2-40B4-BE49-F238E27FC236}">
                <a16:creationId xmlns:a16="http://schemas.microsoft.com/office/drawing/2014/main" id="{C042EDCE-3DC2-224B-B7F9-9901082904D5}"/>
              </a:ext>
            </a:extLst>
          </p:cNvPr>
          <p:cNvPicPr>
            <a:picLocks noGrp="1" noChangeAspect="1"/>
          </p:cNvPicPr>
          <p:nvPr>
            <p:ph idx="1"/>
          </p:nvPr>
        </p:nvPicPr>
        <p:blipFill>
          <a:blip r:embed="rId2"/>
          <a:stretch>
            <a:fillRect/>
          </a:stretch>
        </p:blipFill>
        <p:spPr>
          <a:xfrm>
            <a:off x="887872" y="4536913"/>
            <a:ext cx="4958824" cy="1854094"/>
          </a:xfrm>
          <a:prstGeom prst="rect">
            <a:avLst/>
          </a:prstGeom>
        </p:spPr>
      </p:pic>
      <p:pic>
        <p:nvPicPr>
          <p:cNvPr id="5" name="Segnaposto contenuto 4" descr="Immagine che contiene tavolo&#10;&#10;Descrizione generata automaticamente">
            <a:extLst>
              <a:ext uri="{FF2B5EF4-FFF2-40B4-BE49-F238E27FC236}">
                <a16:creationId xmlns:a16="http://schemas.microsoft.com/office/drawing/2014/main" id="{7E3756EA-00F7-6B4E-A349-257B538796B0}"/>
              </a:ext>
            </a:extLst>
          </p:cNvPr>
          <p:cNvPicPr>
            <a:picLocks noChangeAspect="1"/>
          </p:cNvPicPr>
          <p:nvPr/>
        </p:nvPicPr>
        <p:blipFill>
          <a:blip r:embed="rId3"/>
          <a:stretch>
            <a:fillRect/>
          </a:stretch>
        </p:blipFill>
        <p:spPr>
          <a:xfrm>
            <a:off x="886001" y="590389"/>
            <a:ext cx="4957783" cy="3777072"/>
          </a:xfrm>
          <a:prstGeom prst="rect">
            <a:avLst/>
          </a:prstGeom>
        </p:spPr>
      </p:pic>
    </p:spTree>
    <p:extLst>
      <p:ext uri="{BB962C8B-B14F-4D97-AF65-F5344CB8AC3E}">
        <p14:creationId xmlns:p14="http://schemas.microsoft.com/office/powerpoint/2010/main" val="1272650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magine 6" descr="Immagine che contiene tavolo&#10;&#10;Descrizione generata automaticamente">
            <a:extLst>
              <a:ext uri="{FF2B5EF4-FFF2-40B4-BE49-F238E27FC236}">
                <a16:creationId xmlns:a16="http://schemas.microsoft.com/office/drawing/2014/main" id="{EB8EFCAC-B99A-0045-A118-4EB843587F15}"/>
              </a:ext>
            </a:extLst>
          </p:cNvPr>
          <p:cNvPicPr>
            <a:picLocks noChangeAspect="1"/>
          </p:cNvPicPr>
          <p:nvPr/>
        </p:nvPicPr>
        <p:blipFill>
          <a:blip r:embed="rId2"/>
          <a:stretch>
            <a:fillRect/>
          </a:stretch>
        </p:blipFill>
        <p:spPr>
          <a:xfrm>
            <a:off x="1133284" y="5723136"/>
            <a:ext cx="3127182" cy="599717"/>
          </a:xfrm>
          <a:prstGeom prst="rect">
            <a:avLst/>
          </a:prstGeom>
        </p:spPr>
      </p:pic>
      <p:pic>
        <p:nvPicPr>
          <p:cNvPr id="5" name="Segnaposto contenuto 4" descr="Immagine che contiene tavolo&#10;&#10;Descrizione generata automaticamente">
            <a:extLst>
              <a:ext uri="{FF2B5EF4-FFF2-40B4-BE49-F238E27FC236}">
                <a16:creationId xmlns:a16="http://schemas.microsoft.com/office/drawing/2014/main" id="{D993F748-60B5-BD45-BE5F-BA6E0CEDCD20}"/>
              </a:ext>
            </a:extLst>
          </p:cNvPr>
          <p:cNvPicPr>
            <a:picLocks noChangeAspect="1"/>
          </p:cNvPicPr>
          <p:nvPr/>
        </p:nvPicPr>
        <p:blipFill>
          <a:blip r:embed="rId3"/>
          <a:stretch>
            <a:fillRect/>
          </a:stretch>
        </p:blipFill>
        <p:spPr>
          <a:xfrm>
            <a:off x="1134813" y="703433"/>
            <a:ext cx="3130372" cy="4088602"/>
          </a:xfrm>
          <a:prstGeom prst="rect">
            <a:avLst/>
          </a:prstGeom>
        </p:spPr>
      </p:pic>
      <p:sp>
        <p:nvSpPr>
          <p:cNvPr id="13" name="Content Placeholder 12">
            <a:extLst>
              <a:ext uri="{FF2B5EF4-FFF2-40B4-BE49-F238E27FC236}">
                <a16:creationId xmlns:a16="http://schemas.microsoft.com/office/drawing/2014/main" id="{42882CC4-0D93-4060-AC32-521993E39DBA}"/>
              </a:ext>
            </a:extLst>
          </p:cNvPr>
          <p:cNvSpPr>
            <a:spLocks noGrp="1"/>
          </p:cNvSpPr>
          <p:nvPr>
            <p:ph idx="1"/>
          </p:nvPr>
        </p:nvSpPr>
        <p:spPr>
          <a:xfrm>
            <a:off x="5419706" y="1585966"/>
            <a:ext cx="3635689" cy="3880773"/>
          </a:xfrm>
        </p:spPr>
        <p:txBody>
          <a:bodyPr vert="horz" lIns="91440" tIns="45720" rIns="91440" bIns="45720" rtlCol="0" anchor="t">
            <a:noAutofit/>
          </a:bodyPr>
          <a:lstStyle/>
          <a:p>
            <a:pPr marL="0" indent="0">
              <a:lnSpc>
                <a:spcPct val="90000"/>
              </a:lnSpc>
              <a:buNone/>
            </a:pPr>
            <a:r>
              <a:rPr lang="en-US" sz="1500" dirty="0">
                <a:latin typeface="Baskerville"/>
                <a:ea typeface="+mn-lt"/>
                <a:cs typeface="+mn-lt"/>
              </a:rPr>
              <a:t>In addition to reordering rows, it is also possible to </a:t>
            </a:r>
            <a:r>
              <a:rPr lang="en-US" sz="1500" b="1" dirty="0">
                <a:latin typeface="Baskerville"/>
                <a:ea typeface="+mn-lt"/>
                <a:cs typeface="+mn-lt"/>
              </a:rPr>
              <a:t>reorder columns</a:t>
            </a:r>
            <a:r>
              <a:rPr lang="en-US" sz="1500" dirty="0">
                <a:latin typeface="Baskerville"/>
                <a:ea typeface="+mn-lt"/>
                <a:cs typeface="+mn-lt"/>
              </a:rPr>
              <a:t>.</a:t>
            </a:r>
            <a:endParaRPr lang="it-IT" dirty="0">
              <a:latin typeface="Baskerville"/>
            </a:endParaRPr>
          </a:p>
          <a:p>
            <a:pPr marL="0" indent="0">
              <a:lnSpc>
                <a:spcPct val="90000"/>
              </a:lnSpc>
              <a:buNone/>
            </a:pPr>
            <a:r>
              <a:rPr lang="en-US" sz="1400" dirty="0">
                <a:latin typeface="Baskerville"/>
                <a:ea typeface="+mn-lt"/>
                <a:cs typeface="+mn-lt"/>
              </a:rPr>
              <a:t>This optimization stems from the observation that two successive rows often have columns to process in common.</a:t>
            </a:r>
            <a:r>
              <a:rPr lang="en-US" sz="1500" dirty="0">
                <a:latin typeface="Baskerville"/>
                <a:ea typeface="+mn-lt"/>
                <a:cs typeface="+mn-lt"/>
              </a:rPr>
              <a:t> For this reason, a </a:t>
            </a:r>
            <a:r>
              <a:rPr lang="en-US" sz="1500" b="1" dirty="0">
                <a:latin typeface="Baskerville"/>
                <a:ea typeface="+mn-lt"/>
                <a:cs typeface="+mn-lt"/>
              </a:rPr>
              <a:t>bypass </a:t>
            </a:r>
            <a:r>
              <a:rPr lang="en-US" sz="1500" dirty="0">
                <a:latin typeface="Baskerville"/>
                <a:ea typeface="+mn-lt"/>
                <a:cs typeface="+mn-lt"/>
              </a:rPr>
              <a:t>option has been added.</a:t>
            </a:r>
            <a:endParaRPr lang="en-US">
              <a:latin typeface="Baskerville"/>
            </a:endParaRPr>
          </a:p>
          <a:p>
            <a:pPr marL="0" indent="0">
              <a:lnSpc>
                <a:spcPct val="90000"/>
              </a:lnSpc>
              <a:buNone/>
            </a:pPr>
            <a:r>
              <a:rPr lang="en-US" sz="1400" dirty="0">
                <a:latin typeface="Baskerville"/>
                <a:ea typeface="+mn-lt"/>
                <a:cs typeface="+mn-lt"/>
              </a:rPr>
              <a:t>To take full advantage of this feature, it is necessary first to process the second phase within the PE, relating to the columns that are also present in the next row. </a:t>
            </a:r>
            <a:endParaRPr lang="en-US">
              <a:latin typeface="Trebuchet MS" panose="020B0603020202020204"/>
            </a:endParaRPr>
          </a:p>
          <a:p>
            <a:pPr marL="0" indent="0">
              <a:buNone/>
            </a:pPr>
            <a:r>
              <a:rPr lang="en-US" sz="1400" dirty="0">
                <a:latin typeface="Baskerville"/>
                <a:ea typeface="+mn-lt"/>
                <a:cs typeface="+mn-lt"/>
              </a:rPr>
              <a:t>However, this </a:t>
            </a:r>
            <a:r>
              <a:rPr lang="en-US" sz="1400" b="1" dirty="0">
                <a:latin typeface="Baskerville"/>
                <a:ea typeface="+mn-lt"/>
                <a:cs typeface="+mn-lt"/>
              </a:rPr>
              <a:t>reordering of addresses inevitably affects the index's choice for the first phase</a:t>
            </a:r>
            <a:r>
              <a:rPr lang="en-US" sz="1400" dirty="0">
                <a:latin typeface="Baskerville"/>
                <a:ea typeface="+mn-lt"/>
                <a:cs typeface="+mn-lt"/>
              </a:rPr>
              <a:t>.</a:t>
            </a:r>
            <a:r>
              <a:rPr lang="en-US" sz="1500" dirty="0">
                <a:latin typeface="Trebuchet MS"/>
                <a:ea typeface="+mn-lt"/>
                <a:cs typeface="+mn-lt"/>
              </a:rPr>
              <a:t> </a:t>
            </a:r>
            <a:r>
              <a:rPr lang="en-US" sz="1500" dirty="0">
                <a:latin typeface="Baskerville"/>
                <a:ea typeface="+mn-lt"/>
                <a:cs typeface="+mn-lt"/>
              </a:rPr>
              <a:t>It can no longer be chosen simply by increasing its value each time but must be congruent with that used for the second phase. In this way, the unread gamma values will not be overwritten.</a:t>
            </a:r>
            <a:endParaRPr lang="en-US">
              <a:latin typeface="Baskerville"/>
            </a:endParaRPr>
          </a:p>
        </p:txBody>
      </p:sp>
      <p:pic>
        <p:nvPicPr>
          <p:cNvPr id="9" name="Immagine 8" descr="Immagine che contiene tavolo&#10;&#10;Descrizione generata automaticamente">
            <a:extLst>
              <a:ext uri="{FF2B5EF4-FFF2-40B4-BE49-F238E27FC236}">
                <a16:creationId xmlns:a16="http://schemas.microsoft.com/office/drawing/2014/main" id="{E6229231-5B8B-2549-999C-891211057E1B}"/>
              </a:ext>
            </a:extLst>
          </p:cNvPr>
          <p:cNvPicPr>
            <a:picLocks noChangeAspect="1"/>
          </p:cNvPicPr>
          <p:nvPr/>
        </p:nvPicPr>
        <p:blipFill>
          <a:blip r:embed="rId4"/>
          <a:stretch>
            <a:fillRect/>
          </a:stretch>
        </p:blipFill>
        <p:spPr>
          <a:xfrm>
            <a:off x="1133284" y="4956890"/>
            <a:ext cx="3127182" cy="599717"/>
          </a:xfrm>
          <a:prstGeom prst="rect">
            <a:avLst/>
          </a:prstGeom>
        </p:spPr>
      </p:pic>
    </p:spTree>
    <p:extLst>
      <p:ext uri="{BB962C8B-B14F-4D97-AF65-F5344CB8AC3E}">
        <p14:creationId xmlns:p14="http://schemas.microsoft.com/office/powerpoint/2010/main" val="2773159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014D3F1C-816C-8548-991A-6A1D36955510}"/>
              </a:ext>
            </a:extLst>
          </p:cNvPr>
          <p:cNvPicPr>
            <a:picLocks noChangeAspect="1"/>
          </p:cNvPicPr>
          <p:nvPr/>
        </p:nvPicPr>
        <p:blipFill>
          <a:blip r:embed="rId3"/>
          <a:stretch>
            <a:fillRect/>
          </a:stretch>
        </p:blipFill>
        <p:spPr>
          <a:xfrm>
            <a:off x="683580" y="4889439"/>
            <a:ext cx="3545658" cy="1573820"/>
          </a:xfrm>
          <a:prstGeom prst="rect">
            <a:avLst/>
          </a:prstGeom>
        </p:spPr>
      </p:pic>
      <p:pic>
        <p:nvPicPr>
          <p:cNvPr id="7" name="Immagine 6" descr="Immagine che contiene tavolo&#10;&#10;Descrizione generata automaticamente">
            <a:extLst>
              <a:ext uri="{FF2B5EF4-FFF2-40B4-BE49-F238E27FC236}">
                <a16:creationId xmlns:a16="http://schemas.microsoft.com/office/drawing/2014/main" id="{D962A138-2F25-B546-ABF6-C4B09A0A5EAA}"/>
              </a:ext>
            </a:extLst>
          </p:cNvPr>
          <p:cNvPicPr>
            <a:picLocks noChangeAspect="1"/>
          </p:cNvPicPr>
          <p:nvPr/>
        </p:nvPicPr>
        <p:blipFill>
          <a:blip r:embed="rId4"/>
          <a:stretch>
            <a:fillRect/>
          </a:stretch>
        </p:blipFill>
        <p:spPr>
          <a:xfrm>
            <a:off x="683580" y="705460"/>
            <a:ext cx="3545658" cy="1798546"/>
          </a:xfrm>
          <a:prstGeom prst="rect">
            <a:avLst/>
          </a:prstGeom>
        </p:spPr>
      </p:pic>
      <p:sp>
        <p:nvSpPr>
          <p:cNvPr id="13" name="Content Placeholder 12">
            <a:extLst>
              <a:ext uri="{FF2B5EF4-FFF2-40B4-BE49-F238E27FC236}">
                <a16:creationId xmlns:a16="http://schemas.microsoft.com/office/drawing/2014/main" id="{58F9CCDA-985F-4442-8231-387D1010A26C}"/>
              </a:ext>
            </a:extLst>
          </p:cNvPr>
          <p:cNvSpPr>
            <a:spLocks noGrp="1"/>
          </p:cNvSpPr>
          <p:nvPr>
            <p:ph idx="1"/>
          </p:nvPr>
        </p:nvSpPr>
        <p:spPr>
          <a:xfrm>
            <a:off x="5419706" y="1779589"/>
            <a:ext cx="3616951" cy="3880773"/>
          </a:xfrm>
        </p:spPr>
        <p:txBody>
          <a:bodyPr vert="horz" lIns="91440" tIns="45720" rIns="91440" bIns="45720" rtlCol="0" anchor="t">
            <a:normAutofit/>
          </a:bodyPr>
          <a:lstStyle/>
          <a:p>
            <a:pPr marL="0" indent="0">
              <a:buNone/>
            </a:pPr>
            <a:r>
              <a:rPr lang="en-US" dirty="0">
                <a:solidFill>
                  <a:schemeClr val="tx1">
                    <a:lumMod val="95000"/>
                    <a:lumOff val="5000"/>
                  </a:schemeClr>
                </a:solidFill>
                <a:latin typeface="Baskerville"/>
              </a:rPr>
              <a:t>A final consideration should be made when it is necessary or optional to pipeline the barrel shifter. </a:t>
            </a:r>
          </a:p>
          <a:p>
            <a:pPr marL="0" indent="0">
              <a:buNone/>
            </a:pPr>
            <a:r>
              <a:rPr lang="en-US" dirty="0">
                <a:solidFill>
                  <a:schemeClr val="tx1">
                    <a:lumMod val="95000"/>
                    <a:lumOff val="5000"/>
                  </a:schemeClr>
                </a:solidFill>
                <a:latin typeface="Baskerville"/>
              </a:rPr>
              <a:t>In this case, it will be necessary to implement a </a:t>
            </a:r>
            <a:r>
              <a:rPr lang="en-US" b="1" dirty="0">
                <a:solidFill>
                  <a:schemeClr val="tx1">
                    <a:lumMod val="95000"/>
                    <a:lumOff val="5000"/>
                  </a:schemeClr>
                </a:solidFill>
                <a:latin typeface="Baskerville"/>
              </a:rPr>
              <a:t>chip enable</a:t>
            </a:r>
            <a:r>
              <a:rPr lang="en-US" dirty="0">
                <a:solidFill>
                  <a:schemeClr val="tx1">
                    <a:lumMod val="95000"/>
                    <a:lumOff val="5000"/>
                  </a:schemeClr>
                </a:solidFill>
                <a:latin typeface="Baskerville"/>
              </a:rPr>
              <a:t> to </a:t>
            </a:r>
            <a:r>
              <a:rPr lang="en-US" i="1" dirty="0">
                <a:solidFill>
                  <a:schemeClr val="tx1">
                    <a:lumMod val="95000"/>
                    <a:lumOff val="5000"/>
                  </a:schemeClr>
                </a:solidFill>
                <a:latin typeface="Baskerville"/>
              </a:rPr>
              <a:t>block the data rotation process during the bypass period</a:t>
            </a:r>
            <a:r>
              <a:rPr lang="en-US" dirty="0">
                <a:solidFill>
                  <a:schemeClr val="tx1">
                    <a:lumMod val="95000"/>
                    <a:lumOff val="5000"/>
                  </a:schemeClr>
                </a:solidFill>
                <a:latin typeface="Baskerville"/>
              </a:rPr>
              <a:t>. </a:t>
            </a:r>
          </a:p>
          <a:p>
            <a:pPr marL="0" indent="0">
              <a:buNone/>
            </a:pPr>
            <a:r>
              <a:rPr lang="en-US" dirty="0">
                <a:solidFill>
                  <a:schemeClr val="tx1">
                    <a:lumMod val="95000"/>
                    <a:lumOff val="5000"/>
                  </a:schemeClr>
                </a:solidFill>
                <a:latin typeface="Baskerville"/>
              </a:rPr>
              <a:t>Without a chip enable, all the data inside the barrel shifter would inevitably be lost during the bypass period, as can be seen in the table on the left.</a:t>
            </a:r>
            <a:r>
              <a:rPr lang="en-US" dirty="0"/>
              <a:t> </a:t>
            </a:r>
          </a:p>
        </p:txBody>
      </p:sp>
      <p:pic>
        <p:nvPicPr>
          <p:cNvPr id="5" name="Segnaposto contenuto 4" descr="Immagine che contiene tavolo&#10;&#10;Descrizione generata automaticamente">
            <a:extLst>
              <a:ext uri="{FF2B5EF4-FFF2-40B4-BE49-F238E27FC236}">
                <a16:creationId xmlns:a16="http://schemas.microsoft.com/office/drawing/2014/main" id="{978A0165-93FF-2645-B56B-9E75EB2C537B}"/>
              </a:ext>
            </a:extLst>
          </p:cNvPr>
          <p:cNvPicPr>
            <a:picLocks noChangeAspect="1"/>
          </p:cNvPicPr>
          <p:nvPr/>
        </p:nvPicPr>
        <p:blipFill>
          <a:blip r:embed="rId5"/>
          <a:stretch>
            <a:fillRect/>
          </a:stretch>
        </p:blipFill>
        <p:spPr>
          <a:xfrm>
            <a:off x="683579" y="2898015"/>
            <a:ext cx="3545658" cy="1644483"/>
          </a:xfrm>
          <a:prstGeom prst="rect">
            <a:avLst/>
          </a:prstGeom>
        </p:spPr>
      </p:pic>
    </p:spTree>
    <p:extLst>
      <p:ext uri="{BB962C8B-B14F-4D97-AF65-F5344CB8AC3E}">
        <p14:creationId xmlns:p14="http://schemas.microsoft.com/office/powerpoint/2010/main" val="2315556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36">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38">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6" name="Isosceles Triangle 4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CasellaDiTesto 1">
            <a:extLst>
              <a:ext uri="{FF2B5EF4-FFF2-40B4-BE49-F238E27FC236}">
                <a16:creationId xmlns:a16="http://schemas.microsoft.com/office/drawing/2014/main" id="{F2A1C475-45BB-455D-2F1D-BD77BFEACF7E}"/>
              </a:ext>
            </a:extLst>
          </p:cNvPr>
          <p:cNvSpPr txBox="1"/>
          <p:nvPr/>
        </p:nvSpPr>
        <p:spPr>
          <a:xfrm>
            <a:off x="673754" y="643467"/>
            <a:ext cx="4203045" cy="137560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spcBef>
                <a:spcPct val="0"/>
              </a:spcBef>
              <a:spcAft>
                <a:spcPts val="600"/>
              </a:spcAft>
            </a:pPr>
            <a:r>
              <a:rPr lang="en-US" sz="3600" dirty="0">
                <a:solidFill>
                  <a:schemeClr val="bg1"/>
                </a:solidFill>
                <a:latin typeface="Baskerville"/>
                <a:ea typeface="+mj-ea"/>
                <a:cs typeface="+mj-cs"/>
              </a:rPr>
              <a:t>PE Timing </a:t>
            </a:r>
            <a:r>
              <a:rPr lang="en-US" sz="3600" dirty="0" err="1">
                <a:solidFill>
                  <a:schemeClr val="bg1"/>
                </a:solidFill>
                <a:latin typeface="Baskerville"/>
                <a:ea typeface="+mj-ea"/>
                <a:cs typeface="+mj-cs"/>
              </a:rPr>
              <a:t>Diagarm</a:t>
            </a:r>
            <a:endParaRPr lang="en-US" sz="3600">
              <a:solidFill>
                <a:schemeClr val="bg1"/>
              </a:solidFill>
              <a:latin typeface="Baskerville"/>
              <a:ea typeface="+mj-ea"/>
              <a:cs typeface="+mj-cs"/>
            </a:endParaRPr>
          </a:p>
        </p:txBody>
      </p:sp>
      <p:sp>
        <p:nvSpPr>
          <p:cNvPr id="8" name="CasellaDiTesto 7">
            <a:extLst>
              <a:ext uri="{FF2B5EF4-FFF2-40B4-BE49-F238E27FC236}">
                <a16:creationId xmlns:a16="http://schemas.microsoft.com/office/drawing/2014/main" id="{6B85EA67-4E97-A944-8119-EAE7C62EC74D}"/>
              </a:ext>
            </a:extLst>
          </p:cNvPr>
          <p:cNvSpPr txBox="1"/>
          <p:nvPr/>
        </p:nvSpPr>
        <p:spPr>
          <a:xfrm>
            <a:off x="673754" y="2160590"/>
            <a:ext cx="3973943" cy="3440110"/>
          </a:xfrm>
          <a:prstGeom prst="rect">
            <a:avLst/>
          </a:prstGeom>
        </p:spPr>
        <p:txBody>
          <a:bodyPr vert="horz" lIns="91440" tIns="45720" rIns="91440" bIns="45720" rtlCol="0" anchor="t">
            <a:normAutofit/>
          </a:bodyPr>
          <a:lstStyle/>
          <a:p>
            <a:pPr>
              <a:spcBef>
                <a:spcPts val="1000"/>
              </a:spcBef>
              <a:buClr>
                <a:schemeClr val="accent1"/>
              </a:buClr>
              <a:buSzPct val="80000"/>
            </a:pPr>
            <a:r>
              <a:rPr lang="en-US" dirty="0">
                <a:solidFill>
                  <a:schemeClr val="bg1"/>
                </a:solidFill>
                <a:latin typeface="Baskerville"/>
              </a:rPr>
              <a:t>This timing diagram shows PE processing in the case of the two rows of the base graph.</a:t>
            </a:r>
            <a:endParaRPr lang="it-IT">
              <a:solidFill>
                <a:schemeClr val="bg1"/>
              </a:solidFill>
              <a:latin typeface="Baskerville"/>
            </a:endParaRPr>
          </a:p>
          <a:p>
            <a:pPr>
              <a:spcBef>
                <a:spcPts val="1000"/>
              </a:spcBef>
              <a:buClr>
                <a:schemeClr val="accent1"/>
              </a:buClr>
              <a:buSzPct val="80000"/>
            </a:pPr>
            <a:r>
              <a:rPr lang="en-US" dirty="0">
                <a:solidFill>
                  <a:schemeClr val="bg1"/>
                </a:solidFill>
                <a:latin typeface="Baskerville"/>
              </a:rPr>
              <a:t>The values highlighted in yellow represent the columns present in both rows. </a:t>
            </a:r>
          </a:p>
          <a:p>
            <a:pPr>
              <a:spcBef>
                <a:spcPts val="1000"/>
              </a:spcBef>
              <a:buClr>
                <a:schemeClr val="accent1"/>
              </a:buClr>
              <a:buSzPct val="80000"/>
            </a:pPr>
            <a:r>
              <a:rPr lang="en-US" dirty="0">
                <a:solidFill>
                  <a:schemeClr val="bg1"/>
                </a:solidFill>
                <a:latin typeface="Baskerville"/>
              </a:rPr>
              <a:t>The values highlighted in orange represent the rotation value associated with each column.</a:t>
            </a:r>
          </a:p>
        </p:txBody>
      </p:sp>
      <p:pic>
        <p:nvPicPr>
          <p:cNvPr id="5" name="Segnaposto contenuto 4">
            <a:extLst>
              <a:ext uri="{FF2B5EF4-FFF2-40B4-BE49-F238E27FC236}">
                <a16:creationId xmlns:a16="http://schemas.microsoft.com/office/drawing/2014/main" id="{956ECD74-80D9-5542-B33B-3E1A8AF47A43}"/>
              </a:ext>
            </a:extLst>
          </p:cNvPr>
          <p:cNvPicPr>
            <a:picLocks noGrp="1" noChangeAspect="1"/>
          </p:cNvPicPr>
          <p:nvPr>
            <p:ph idx="1"/>
          </p:nvPr>
        </p:nvPicPr>
        <p:blipFill rotWithShape="1">
          <a:blip r:embed="rId2"/>
          <a:srcRect l="20910" r="1" b="1"/>
          <a:stretch/>
        </p:blipFill>
        <p:spPr>
          <a:xfrm>
            <a:off x="9047091" y="1272411"/>
            <a:ext cx="2963880" cy="4388106"/>
          </a:xfrm>
          <a:prstGeom prst="rect">
            <a:avLst/>
          </a:prstGeom>
        </p:spPr>
      </p:pic>
      <p:sp>
        <p:nvSpPr>
          <p:cNvPr id="48" name="Isosceles Triangle 4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pic>
        <p:nvPicPr>
          <p:cNvPr id="4" name="Immagine 5">
            <a:extLst>
              <a:ext uri="{FF2B5EF4-FFF2-40B4-BE49-F238E27FC236}">
                <a16:creationId xmlns:a16="http://schemas.microsoft.com/office/drawing/2014/main" id="{7AEA8B69-3FB5-A59B-41BE-42E4B5214105}"/>
              </a:ext>
            </a:extLst>
          </p:cNvPr>
          <p:cNvPicPr>
            <a:picLocks noChangeAspect="1"/>
          </p:cNvPicPr>
          <p:nvPr/>
        </p:nvPicPr>
        <p:blipFill>
          <a:blip r:embed="rId3"/>
          <a:stretch>
            <a:fillRect/>
          </a:stretch>
        </p:blipFill>
        <p:spPr>
          <a:xfrm>
            <a:off x="5555105" y="1245611"/>
            <a:ext cx="3349053" cy="4404253"/>
          </a:xfrm>
          <a:prstGeom prst="rect">
            <a:avLst/>
          </a:prstGeom>
        </p:spPr>
      </p:pic>
    </p:spTree>
    <p:extLst>
      <p:ext uri="{BB962C8B-B14F-4D97-AF65-F5344CB8AC3E}">
        <p14:creationId xmlns:p14="http://schemas.microsoft.com/office/powerpoint/2010/main" val="3567639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11">
            <a:extLst>
              <a:ext uri="{FF2B5EF4-FFF2-40B4-BE49-F238E27FC236}">
                <a16:creationId xmlns:a16="http://schemas.microsoft.com/office/drawing/2014/main" id="{6CC33B2B-B475-4189-BA8F-3CF8248DC68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sp>
          <p:nvSpPr>
            <p:cNvPr id="13" name="Freeform 14">
              <a:extLst>
                <a:ext uri="{FF2B5EF4-FFF2-40B4-BE49-F238E27FC236}">
                  <a16:creationId xmlns:a16="http://schemas.microsoft.com/office/drawing/2014/main" id="{A59AAC92-4932-4D74-A545-BA3EEE56D4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0" name="Straight Connector 13">
              <a:extLst>
                <a:ext uri="{FF2B5EF4-FFF2-40B4-BE49-F238E27FC236}">
                  <a16:creationId xmlns:a16="http://schemas.microsoft.com/office/drawing/2014/main" id="{B8446528-FA87-4017-B061-CF7EE79FA2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4">
              <a:extLst>
                <a:ext uri="{FF2B5EF4-FFF2-40B4-BE49-F238E27FC236}">
                  <a16:creationId xmlns:a16="http://schemas.microsoft.com/office/drawing/2014/main" id="{34D4B4D0-2493-42A2-AEEB-9970A64E8BC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676E13B7-7CB7-4489-914B-4012EE6EB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a:extLst>
                <a:ext uri="{FF2B5EF4-FFF2-40B4-BE49-F238E27FC236}">
                  <a16:creationId xmlns:a16="http://schemas.microsoft.com/office/drawing/2014/main" id="{F2159841-C096-430C-B748-E8D2A5C994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B4F167EF-5A0C-487E-8776-97310E39E0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7">
              <a:extLst>
                <a:ext uri="{FF2B5EF4-FFF2-40B4-BE49-F238E27FC236}">
                  <a16:creationId xmlns:a16="http://schemas.microsoft.com/office/drawing/2014/main" id="{9D8C053F-F025-4CB6-94C4-2841A20D68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8">
              <a:extLst>
                <a:ext uri="{FF2B5EF4-FFF2-40B4-BE49-F238E27FC236}">
                  <a16:creationId xmlns:a16="http://schemas.microsoft.com/office/drawing/2014/main" id="{78581BD0-3E75-48CB-A2A3-44DB1ACB6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9">
              <a:extLst>
                <a:ext uri="{FF2B5EF4-FFF2-40B4-BE49-F238E27FC236}">
                  <a16:creationId xmlns:a16="http://schemas.microsoft.com/office/drawing/2014/main" id="{E90D466A-AB95-4676-82CB-3BEC98AFF8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3AFED863-874C-49D9-AE2F-B9DFF00D56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7" name="CasellaDiTesto 6">
            <a:extLst>
              <a:ext uri="{FF2B5EF4-FFF2-40B4-BE49-F238E27FC236}">
                <a16:creationId xmlns:a16="http://schemas.microsoft.com/office/drawing/2014/main" id="{09DE5D0E-D336-B442-82E3-8623C548C11A}"/>
              </a:ext>
            </a:extLst>
          </p:cNvPr>
          <p:cNvSpPr txBox="1"/>
          <p:nvPr/>
        </p:nvSpPr>
        <p:spPr>
          <a:xfrm>
            <a:off x="842312" y="482093"/>
            <a:ext cx="6439248" cy="807748"/>
          </a:xfrm>
          <a:prstGeom prst="rect">
            <a:avLst/>
          </a:prstGeom>
        </p:spPr>
        <p:txBody>
          <a:bodyPr vert="horz" lIns="91440" tIns="45720" rIns="91440" bIns="45720" rtlCol="0" anchor="b">
            <a:normAutofit lnSpcReduction="10000"/>
          </a:bodyPr>
          <a:lstStyle/>
          <a:p>
            <a:pPr>
              <a:spcBef>
                <a:spcPct val="0"/>
              </a:spcBef>
              <a:spcAft>
                <a:spcPts val="600"/>
              </a:spcAft>
            </a:pPr>
            <a:r>
              <a:rPr lang="en-US" sz="4800" dirty="0">
                <a:solidFill>
                  <a:schemeClr val="accent2">
                    <a:lumMod val="50000"/>
                  </a:schemeClr>
                </a:solidFill>
                <a:latin typeface="Baskerville"/>
                <a:ea typeface="+mj-ea"/>
                <a:cs typeface="+mj-cs"/>
              </a:rPr>
              <a:t>PRAM Timing Diagram</a:t>
            </a:r>
          </a:p>
        </p:txBody>
      </p:sp>
      <p:pic>
        <p:nvPicPr>
          <p:cNvPr id="5" name="Immagine 4">
            <a:extLst>
              <a:ext uri="{FF2B5EF4-FFF2-40B4-BE49-F238E27FC236}">
                <a16:creationId xmlns:a16="http://schemas.microsoft.com/office/drawing/2014/main" id="{CFE51210-7EB5-E941-AE41-070379CF9EFA}"/>
              </a:ext>
            </a:extLst>
          </p:cNvPr>
          <p:cNvPicPr>
            <a:picLocks noChangeAspect="1"/>
          </p:cNvPicPr>
          <p:nvPr/>
        </p:nvPicPr>
        <p:blipFill>
          <a:blip r:embed="rId2"/>
          <a:stretch>
            <a:fillRect/>
          </a:stretch>
        </p:blipFill>
        <p:spPr>
          <a:xfrm>
            <a:off x="594335" y="1409075"/>
            <a:ext cx="5860810" cy="4779111"/>
          </a:xfrm>
          <a:prstGeom prst="rect">
            <a:avLst/>
          </a:prstGeom>
        </p:spPr>
      </p:pic>
      <p:pic>
        <p:nvPicPr>
          <p:cNvPr id="6" name="Immagine 5">
            <a:extLst>
              <a:ext uri="{FF2B5EF4-FFF2-40B4-BE49-F238E27FC236}">
                <a16:creationId xmlns:a16="http://schemas.microsoft.com/office/drawing/2014/main" id="{3C21FE2C-8192-5C45-96B1-B16EADB25F67}"/>
              </a:ext>
            </a:extLst>
          </p:cNvPr>
          <p:cNvPicPr>
            <a:picLocks noChangeAspect="1"/>
          </p:cNvPicPr>
          <p:nvPr/>
        </p:nvPicPr>
        <p:blipFill>
          <a:blip r:embed="rId3"/>
          <a:stretch>
            <a:fillRect/>
          </a:stretch>
        </p:blipFill>
        <p:spPr>
          <a:xfrm>
            <a:off x="6835432" y="1633928"/>
            <a:ext cx="1550695" cy="4554258"/>
          </a:xfrm>
          <a:prstGeom prst="rect">
            <a:avLst/>
          </a:prstGeom>
        </p:spPr>
      </p:pic>
    </p:spTree>
    <p:extLst>
      <p:ext uri="{BB962C8B-B14F-4D97-AF65-F5344CB8AC3E}">
        <p14:creationId xmlns:p14="http://schemas.microsoft.com/office/powerpoint/2010/main" val="1211341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5AFB369-4673-4727-A7CD-D86AFE0AE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sp>
          <p:nvSpPr>
            <p:cNvPr id="9" name="Freeform 14">
              <a:extLst>
                <a:ext uri="{FF2B5EF4-FFF2-40B4-BE49-F238E27FC236}">
                  <a16:creationId xmlns:a16="http://schemas.microsoft.com/office/drawing/2014/main" id="{50709826-4D6B-4A97-8DB3-5DA1666262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0" name="Straight Connector 9">
              <a:extLst>
                <a:ext uri="{FF2B5EF4-FFF2-40B4-BE49-F238E27FC236}">
                  <a16:creationId xmlns:a16="http://schemas.microsoft.com/office/drawing/2014/main" id="{47263F58-6EE6-45B3-9BF2-C0BD5D30A55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5197CE03-EB81-4718-BEA1-C2D488961E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A3451629-72D6-4E33-A99A-40FAF7445D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E04F0FD4-BCD5-4435-A6B5-A2E69303B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DE110F09-1C81-4E73-B5E9-D857CD879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273A9C01-06BD-4E8E-8BBF-2E2A9ECF49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B206C9B2-27BE-4B6F-A4D0-485FBBEB58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E7D673E-0C5C-4F2B-B46E-3E9286B9E8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F0F78B34-9B26-4CA9-B8F0-B9638730F9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4" name="Picture 3" descr="Yellow question mark">
            <a:extLst>
              <a:ext uri="{FF2B5EF4-FFF2-40B4-BE49-F238E27FC236}">
                <a16:creationId xmlns:a16="http://schemas.microsoft.com/office/drawing/2014/main" id="{32DB6932-E7A9-DECD-7A52-58F0EFB488D2}"/>
              </a:ext>
            </a:extLst>
          </p:cNvPr>
          <p:cNvPicPr>
            <a:picLocks noChangeAspect="1"/>
          </p:cNvPicPr>
          <p:nvPr/>
        </p:nvPicPr>
        <p:blipFill rotWithShape="1">
          <a:blip r:embed="rId2"/>
          <a:srcRect l="36982" r="-3" b="9089"/>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olo 1">
            <a:extLst>
              <a:ext uri="{FF2B5EF4-FFF2-40B4-BE49-F238E27FC236}">
                <a16:creationId xmlns:a16="http://schemas.microsoft.com/office/drawing/2014/main" id="{950BEECA-CBBC-DF40-86B8-D40A115A6C5A}"/>
              </a:ext>
            </a:extLst>
          </p:cNvPr>
          <p:cNvSpPr>
            <a:spLocks noGrp="1"/>
          </p:cNvSpPr>
          <p:nvPr>
            <p:ph type="title"/>
          </p:nvPr>
        </p:nvSpPr>
        <p:spPr>
          <a:xfrm>
            <a:off x="668867" y="1678666"/>
            <a:ext cx="4088190" cy="2369093"/>
          </a:xfrm>
        </p:spPr>
        <p:txBody>
          <a:bodyPr vert="horz" lIns="91440" tIns="45720" rIns="91440" bIns="45720" rtlCol="0" anchor="b">
            <a:normAutofit/>
          </a:bodyPr>
          <a:lstStyle/>
          <a:p>
            <a:pPr algn="r"/>
            <a:r>
              <a:rPr lang="en-US" sz="4800" dirty="0">
                <a:latin typeface="Baskerville"/>
              </a:rPr>
              <a:t>QUESTIONS?</a:t>
            </a:r>
            <a:endParaRPr lang="en-US" sz="4800" b="0" i="0" dirty="0">
              <a:latin typeface="Baskerville"/>
            </a:endParaRPr>
          </a:p>
        </p:txBody>
      </p:sp>
      <p:cxnSp>
        <p:nvCxnSpPr>
          <p:cNvPr id="20" name="Straight Connector 19">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499793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8">
            <a:extLst>
              <a:ext uri="{FF2B5EF4-FFF2-40B4-BE49-F238E27FC236}">
                <a16:creationId xmlns:a16="http://schemas.microsoft.com/office/drawing/2014/main" id="{4815A7B4-532E-48C9-AC24-D78ACF3339D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sp>
          <p:nvSpPr>
            <p:cNvPr id="10" name="Freeform 14">
              <a:extLst>
                <a:ext uri="{FF2B5EF4-FFF2-40B4-BE49-F238E27FC236}">
                  <a16:creationId xmlns:a16="http://schemas.microsoft.com/office/drawing/2014/main" id="{D40109F4-CE5C-45F4-856E-F3F69C9FD4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5" name="Straight Connector 10">
              <a:extLst>
                <a:ext uri="{FF2B5EF4-FFF2-40B4-BE49-F238E27FC236}">
                  <a16:creationId xmlns:a16="http://schemas.microsoft.com/office/drawing/2014/main" id="{3CBAA4DE-3D7B-460B-AE98-D9F9990C0B6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7BF1ED3E-4F80-4AF6-A41B-44F53DDE610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8" name="Rectangle 23">
              <a:extLst>
                <a:ext uri="{FF2B5EF4-FFF2-40B4-BE49-F238E27FC236}">
                  <a16:creationId xmlns:a16="http://schemas.microsoft.com/office/drawing/2014/main" id="{C0B2D747-3E31-45C5-9A98-A9710A585F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5">
              <a:extLst>
                <a:ext uri="{FF2B5EF4-FFF2-40B4-BE49-F238E27FC236}">
                  <a16:creationId xmlns:a16="http://schemas.microsoft.com/office/drawing/2014/main" id="{A15FD4BA-3020-462D-8BE8-B3A65B8E4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4">
              <a:extLst>
                <a:ext uri="{FF2B5EF4-FFF2-40B4-BE49-F238E27FC236}">
                  <a16:creationId xmlns:a16="http://schemas.microsoft.com/office/drawing/2014/main" id="{A304284A-7318-4DD5-898C-2F6B23C778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7">
              <a:extLst>
                <a:ext uri="{FF2B5EF4-FFF2-40B4-BE49-F238E27FC236}">
                  <a16:creationId xmlns:a16="http://schemas.microsoft.com/office/drawing/2014/main" id="{9DF48E66-B635-4509-B115-E0987C014E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8">
              <a:extLst>
                <a:ext uri="{FF2B5EF4-FFF2-40B4-BE49-F238E27FC236}">
                  <a16:creationId xmlns:a16="http://schemas.microsoft.com/office/drawing/2014/main" id="{E3B96D94-5F5A-4F4C-810C-917BF4D266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9">
              <a:extLst>
                <a:ext uri="{FF2B5EF4-FFF2-40B4-BE49-F238E27FC236}">
                  <a16:creationId xmlns:a16="http://schemas.microsoft.com/office/drawing/2014/main" id="{7F3782D6-BFF8-4389-9D39-A023ADAA92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18">
              <a:extLst>
                <a:ext uri="{FF2B5EF4-FFF2-40B4-BE49-F238E27FC236}">
                  <a16:creationId xmlns:a16="http://schemas.microsoft.com/office/drawing/2014/main" id="{ECE162D4-FCAE-441B-B5E9-C91DE62124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olo 1">
            <a:extLst>
              <a:ext uri="{FF2B5EF4-FFF2-40B4-BE49-F238E27FC236}">
                <a16:creationId xmlns:a16="http://schemas.microsoft.com/office/drawing/2014/main" id="{B71811A9-B93D-394E-8480-A83AAB136885}"/>
              </a:ext>
            </a:extLst>
          </p:cNvPr>
          <p:cNvSpPr>
            <a:spLocks noGrp="1"/>
          </p:cNvSpPr>
          <p:nvPr>
            <p:ph type="title"/>
          </p:nvPr>
        </p:nvSpPr>
        <p:spPr>
          <a:xfrm>
            <a:off x="4974337" y="1265314"/>
            <a:ext cx="4299666" cy="3249131"/>
          </a:xfrm>
        </p:spPr>
        <p:txBody>
          <a:bodyPr vert="horz" lIns="91440" tIns="45720" rIns="91440" bIns="45720" rtlCol="0" anchor="b">
            <a:normAutofit fontScale="90000"/>
          </a:bodyPr>
          <a:lstStyle/>
          <a:p>
            <a:r>
              <a:rPr lang="en-US" sz="5400" dirty="0">
                <a:latin typeface="Baskerville"/>
              </a:rPr>
              <a:t>THANK YOU FOR YOUR ATTENTION</a:t>
            </a:r>
            <a:endParaRPr lang="en-US" sz="5400" b="0" i="0" dirty="0">
              <a:latin typeface="Baskerville"/>
            </a:endParaRPr>
          </a:p>
        </p:txBody>
      </p:sp>
      <p:sp>
        <p:nvSpPr>
          <p:cNvPr id="25" name="Isosceles Triangle 20">
            <a:extLst>
              <a:ext uri="{FF2B5EF4-FFF2-40B4-BE49-F238E27FC236}">
                <a16:creationId xmlns:a16="http://schemas.microsoft.com/office/drawing/2014/main" id="{DC99427B-A97E-40A3-B1FD-4557346C6A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pic>
        <p:nvPicPr>
          <p:cNvPr id="6" name="Graphic 5" descr="Smiling Face with No Fill">
            <a:extLst>
              <a:ext uri="{FF2B5EF4-FFF2-40B4-BE49-F238E27FC236}">
                <a16:creationId xmlns:a16="http://schemas.microsoft.com/office/drawing/2014/main" id="{FBDB44F3-D5E7-B886-B2F4-3D56A503452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8604" y="1550139"/>
            <a:ext cx="3765692" cy="3765692"/>
          </a:xfrm>
          <a:prstGeom prst="rect">
            <a:avLst/>
          </a:prstGeom>
        </p:spPr>
      </p:pic>
    </p:spTree>
    <p:extLst>
      <p:ext uri="{BB962C8B-B14F-4D97-AF65-F5344CB8AC3E}">
        <p14:creationId xmlns:p14="http://schemas.microsoft.com/office/powerpoint/2010/main" val="330631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2" name="Rectangle 21">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8"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Isosceles Triangle 31">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Isosceles Triangle 35">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Freeform: Shape 37">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olo 1">
            <a:extLst>
              <a:ext uri="{FF2B5EF4-FFF2-40B4-BE49-F238E27FC236}">
                <a16:creationId xmlns:a16="http://schemas.microsoft.com/office/drawing/2014/main" id="{4BF93AC9-324F-C44A-8AF4-F0F5533840A7}"/>
              </a:ext>
            </a:extLst>
          </p:cNvPr>
          <p:cNvSpPr>
            <a:spLocks noGrp="1"/>
          </p:cNvSpPr>
          <p:nvPr>
            <p:ph type="title"/>
          </p:nvPr>
        </p:nvSpPr>
        <p:spPr>
          <a:xfrm>
            <a:off x="7181723" y="609600"/>
            <a:ext cx="4512989" cy="2227730"/>
          </a:xfrm>
        </p:spPr>
        <p:txBody>
          <a:bodyPr anchor="ctr">
            <a:normAutofit/>
          </a:bodyPr>
          <a:lstStyle/>
          <a:p>
            <a:r>
              <a:rPr lang="it-IT" dirty="0" err="1">
                <a:solidFill>
                  <a:schemeClr val="accent2">
                    <a:lumMod val="50000"/>
                  </a:schemeClr>
                </a:solidFill>
                <a:latin typeface="Baskerville"/>
              </a:rPr>
              <a:t>Overview</a:t>
            </a:r>
            <a:r>
              <a:rPr lang="it-IT" dirty="0">
                <a:solidFill>
                  <a:schemeClr val="accent2">
                    <a:lumMod val="50000"/>
                  </a:schemeClr>
                </a:solidFill>
                <a:latin typeface="Baskerville"/>
              </a:rPr>
              <a:t> of the library to be </a:t>
            </a:r>
            <a:r>
              <a:rPr lang="it-IT" dirty="0" err="1">
                <a:solidFill>
                  <a:schemeClr val="accent2">
                    <a:lumMod val="50000"/>
                  </a:schemeClr>
                </a:solidFill>
                <a:latin typeface="Baskerville"/>
              </a:rPr>
              <a:t>implemented</a:t>
            </a:r>
            <a:endParaRPr lang="it-IT">
              <a:solidFill>
                <a:schemeClr val="accent2">
                  <a:lumMod val="50000"/>
                </a:schemeClr>
              </a:solidFill>
              <a:latin typeface="Trebuchet MS" panose="020B0603020202020204"/>
            </a:endParaRPr>
          </a:p>
        </p:txBody>
      </p:sp>
      <p:pic>
        <p:nvPicPr>
          <p:cNvPr id="5" name="Segnaposto contenuto 4">
            <a:extLst>
              <a:ext uri="{FF2B5EF4-FFF2-40B4-BE49-F238E27FC236}">
                <a16:creationId xmlns:a16="http://schemas.microsoft.com/office/drawing/2014/main" id="{3AD7FF93-434C-F74A-A1E9-622695DE6126}"/>
              </a:ext>
            </a:extLst>
          </p:cNvPr>
          <p:cNvPicPr>
            <a:picLocks noChangeAspect="1"/>
          </p:cNvPicPr>
          <p:nvPr/>
        </p:nvPicPr>
        <p:blipFill>
          <a:blip r:embed="rId2"/>
          <a:stretch>
            <a:fillRect/>
          </a:stretch>
        </p:blipFill>
        <p:spPr>
          <a:xfrm>
            <a:off x="757251" y="1573988"/>
            <a:ext cx="3856774" cy="3798922"/>
          </a:xfrm>
          <a:prstGeom prst="rect">
            <a:avLst/>
          </a:prstGeom>
        </p:spPr>
      </p:pic>
      <p:sp>
        <p:nvSpPr>
          <p:cNvPr id="9" name="Content Placeholder 8">
            <a:extLst>
              <a:ext uri="{FF2B5EF4-FFF2-40B4-BE49-F238E27FC236}">
                <a16:creationId xmlns:a16="http://schemas.microsoft.com/office/drawing/2014/main" id="{2D2C991C-B8AB-4A84-8AE4-E06540ECDAC6}"/>
              </a:ext>
            </a:extLst>
          </p:cNvPr>
          <p:cNvSpPr>
            <a:spLocks noGrp="1"/>
          </p:cNvSpPr>
          <p:nvPr>
            <p:ph idx="1"/>
          </p:nvPr>
        </p:nvSpPr>
        <p:spPr>
          <a:xfrm>
            <a:off x="7181725" y="2837329"/>
            <a:ext cx="4512988" cy="3317938"/>
          </a:xfrm>
        </p:spPr>
        <p:txBody>
          <a:bodyPr vert="horz" lIns="91440" tIns="45720" rIns="91440" bIns="45720" rtlCol="0" anchor="t">
            <a:normAutofit/>
          </a:bodyPr>
          <a:lstStyle/>
          <a:p>
            <a:r>
              <a:rPr lang="en-US" sz="2400" dirty="0">
                <a:solidFill>
                  <a:schemeClr val="tx1">
                    <a:lumMod val="95000"/>
                    <a:lumOff val="5000"/>
                  </a:schemeClr>
                </a:solidFill>
                <a:latin typeface="Baskerville"/>
              </a:rPr>
              <a:t>The </a:t>
            </a:r>
            <a:r>
              <a:rPr lang="en-US" sz="2400" dirty="0">
                <a:solidFill>
                  <a:schemeClr val="bg2">
                    <a:lumMod val="50000"/>
                  </a:schemeClr>
                </a:solidFill>
                <a:latin typeface="Baskerville"/>
              </a:rPr>
              <a:t>grey </a:t>
            </a:r>
            <a:r>
              <a:rPr lang="en-US" sz="2400" dirty="0">
                <a:solidFill>
                  <a:schemeClr val="tx1">
                    <a:lumMod val="95000"/>
                    <a:lumOff val="5000"/>
                  </a:schemeClr>
                </a:solidFill>
                <a:latin typeface="Baskerville"/>
              </a:rPr>
              <a:t>blocks will not be implemented in this Project.</a:t>
            </a:r>
          </a:p>
          <a:p>
            <a:r>
              <a:rPr lang="en-US" sz="2400" dirty="0">
                <a:solidFill>
                  <a:schemeClr val="tx1">
                    <a:lumMod val="95000"/>
                    <a:lumOff val="5000"/>
                  </a:schemeClr>
                </a:solidFill>
                <a:latin typeface="Baskerville"/>
              </a:rPr>
              <a:t>The two </a:t>
            </a:r>
            <a:r>
              <a:rPr lang="en-US" sz="2400" dirty="0">
                <a:solidFill>
                  <a:schemeClr val="accent4"/>
                </a:solidFill>
                <a:latin typeface="Baskerville"/>
              </a:rPr>
              <a:t>green </a:t>
            </a:r>
            <a:r>
              <a:rPr lang="en-US" sz="2400" dirty="0">
                <a:solidFill>
                  <a:schemeClr val="tx1">
                    <a:lumMod val="95000"/>
                    <a:lumOff val="5000"/>
                  </a:schemeClr>
                </a:solidFill>
                <a:latin typeface="Baskerville"/>
              </a:rPr>
              <a:t>blocks are used for handling the transfer of data inside and outside the library.</a:t>
            </a:r>
          </a:p>
          <a:p>
            <a:r>
              <a:rPr lang="en-US" sz="2400" dirty="0">
                <a:solidFill>
                  <a:schemeClr val="tx1">
                    <a:lumMod val="95000"/>
                    <a:lumOff val="5000"/>
                  </a:schemeClr>
                </a:solidFill>
                <a:latin typeface="Baskerville"/>
              </a:rPr>
              <a:t>The </a:t>
            </a:r>
            <a:r>
              <a:rPr lang="en-US" sz="2400" dirty="0">
                <a:solidFill>
                  <a:srgbClr val="FF0000"/>
                </a:solidFill>
                <a:latin typeface="Baskerville"/>
              </a:rPr>
              <a:t>red </a:t>
            </a:r>
            <a:r>
              <a:rPr lang="en-US" sz="2400" dirty="0">
                <a:solidFill>
                  <a:schemeClr val="tx1">
                    <a:lumMod val="95000"/>
                    <a:lumOff val="5000"/>
                  </a:schemeClr>
                </a:solidFill>
                <a:latin typeface="Baskerville"/>
              </a:rPr>
              <a:t>block is used for processing the decoding process.</a:t>
            </a:r>
          </a:p>
        </p:txBody>
      </p:sp>
    </p:spTree>
    <p:extLst>
      <p:ext uri="{BB962C8B-B14F-4D97-AF65-F5344CB8AC3E}">
        <p14:creationId xmlns:p14="http://schemas.microsoft.com/office/powerpoint/2010/main" val="2290351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F067731-1D92-2F4F-9B34-ABB1774B1AE4}"/>
              </a:ext>
            </a:extLst>
          </p:cNvPr>
          <p:cNvSpPr>
            <a:spLocks noGrp="1"/>
          </p:cNvSpPr>
          <p:nvPr>
            <p:ph type="title"/>
          </p:nvPr>
        </p:nvSpPr>
        <p:spPr>
          <a:xfrm>
            <a:off x="2786047" y="903157"/>
            <a:ext cx="6487955" cy="1320800"/>
          </a:xfrm>
        </p:spPr>
        <p:txBody>
          <a:bodyPr>
            <a:normAutofit/>
          </a:bodyPr>
          <a:lstStyle/>
          <a:p>
            <a:pPr algn="ctr"/>
            <a:r>
              <a:rPr lang="it-IT" dirty="0">
                <a:solidFill>
                  <a:schemeClr val="accent2">
                    <a:lumMod val="50000"/>
                  </a:schemeClr>
                </a:solidFill>
                <a:latin typeface="Baskerville"/>
                <a:ea typeface="+mj-lt"/>
                <a:cs typeface="+mj-lt"/>
              </a:rPr>
              <a:t>INTRODUCTION TO THE TOPICS COVERED</a:t>
            </a:r>
            <a:endParaRPr lang="it-IT" dirty="0">
              <a:solidFill>
                <a:schemeClr val="accent2">
                  <a:lumMod val="50000"/>
                </a:schemeClr>
              </a:solidFill>
              <a:latin typeface="Baskerville"/>
            </a:endParaRPr>
          </a:p>
        </p:txBody>
      </p:sp>
      <p:pic>
        <p:nvPicPr>
          <p:cNvPr id="5" name="Picture 4" descr="3D blocks cube drawn on a chalkboard">
            <a:extLst>
              <a:ext uri="{FF2B5EF4-FFF2-40B4-BE49-F238E27FC236}">
                <a16:creationId xmlns:a16="http://schemas.microsoft.com/office/drawing/2014/main" id="{00FB3C9F-97B9-861B-AF39-3697A48E5987}"/>
              </a:ext>
            </a:extLst>
          </p:cNvPr>
          <p:cNvPicPr>
            <a:picLocks noChangeAspect="1"/>
          </p:cNvPicPr>
          <p:nvPr/>
        </p:nvPicPr>
        <p:blipFill rotWithShape="1">
          <a:blip r:embed="rId2">
            <a:duotone>
              <a:prstClr val="black"/>
              <a:schemeClr val="tx2">
                <a:tint val="45000"/>
                <a:satMod val="400000"/>
              </a:schemeClr>
            </a:duotone>
          </a:blip>
          <a:srcRect l="19581" t="9043" r="56296" b="-5"/>
          <a:stretch/>
        </p:blipFill>
        <p:spPr>
          <a:xfrm>
            <a:off x="20" y="10"/>
            <a:ext cx="2734036" cy="6876278"/>
          </a:xfrm>
          <a:custGeom>
            <a:avLst/>
            <a:gdLst/>
            <a:ahLst/>
            <a:cxnLst/>
            <a:rect l="l" t="t" r="r" b="b"/>
            <a:pathLst>
              <a:path w="2734056" h="6858000">
                <a:moveTo>
                  <a:pt x="0" y="0"/>
                </a:moveTo>
                <a:lnTo>
                  <a:pt x="1674254" y="0"/>
                </a:lnTo>
                <a:lnTo>
                  <a:pt x="2734056" y="6850199"/>
                </a:lnTo>
                <a:lnTo>
                  <a:pt x="2734056" y="6858000"/>
                </a:lnTo>
                <a:lnTo>
                  <a:pt x="842596" y="6858000"/>
                </a:lnTo>
                <a:lnTo>
                  <a:pt x="0" y="1191846"/>
                </a:lnTo>
                <a:close/>
              </a:path>
            </a:pathLst>
          </a:custGeom>
        </p:spPr>
      </p:pic>
      <p:sp>
        <p:nvSpPr>
          <p:cNvPr id="9" name="Isosceles Triangle 8">
            <a:extLst>
              <a:ext uri="{FF2B5EF4-FFF2-40B4-BE49-F238E27FC236}">
                <a16:creationId xmlns:a16="http://schemas.microsoft.com/office/drawing/2014/main" id="{3D6475D0-776E-47C5-97FF-DF8721813F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191846"/>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Segnaposto contenuto 2">
            <a:extLst>
              <a:ext uri="{FF2B5EF4-FFF2-40B4-BE49-F238E27FC236}">
                <a16:creationId xmlns:a16="http://schemas.microsoft.com/office/drawing/2014/main" id="{18BF16C8-14CE-C14E-A037-B56DE7470B9A}"/>
              </a:ext>
            </a:extLst>
          </p:cNvPr>
          <p:cNvSpPr>
            <a:spLocks noGrp="1"/>
          </p:cNvSpPr>
          <p:nvPr>
            <p:ph idx="1"/>
          </p:nvPr>
        </p:nvSpPr>
        <p:spPr>
          <a:xfrm>
            <a:off x="2786047" y="2566573"/>
            <a:ext cx="6487955" cy="3880773"/>
          </a:xfrm>
        </p:spPr>
        <p:txBody>
          <a:bodyPr vert="horz" lIns="91440" tIns="45720" rIns="91440" bIns="45720" rtlCol="0" anchor="t">
            <a:normAutofit/>
          </a:bodyPr>
          <a:lstStyle/>
          <a:p>
            <a:r>
              <a:rPr lang="it-IT" sz="2400" dirty="0">
                <a:latin typeface="Baskerville"/>
              </a:rPr>
              <a:t>The </a:t>
            </a:r>
            <a:r>
              <a:rPr lang="it-IT" sz="2400" dirty="0" err="1">
                <a:latin typeface="Baskerville"/>
              </a:rPr>
              <a:t>discussion</a:t>
            </a:r>
            <a:r>
              <a:rPr lang="it-IT" sz="2400" dirty="0">
                <a:latin typeface="Baskerville"/>
              </a:rPr>
              <a:t> of </a:t>
            </a:r>
            <a:r>
              <a:rPr lang="it-IT" sz="2400" dirty="0" err="1">
                <a:latin typeface="Baskerville"/>
              </a:rPr>
              <a:t>this</a:t>
            </a:r>
            <a:r>
              <a:rPr lang="it-IT" sz="2400" dirty="0">
                <a:latin typeface="Baskerville"/>
              </a:rPr>
              <a:t> </a:t>
            </a:r>
            <a:r>
              <a:rPr lang="it-IT" sz="2400" dirty="0" err="1">
                <a:latin typeface="Baskerville"/>
              </a:rPr>
              <a:t>block</a:t>
            </a:r>
            <a:r>
              <a:rPr lang="it-IT" sz="2400" dirty="0">
                <a:latin typeface="Baskerville"/>
              </a:rPr>
              <a:t> </a:t>
            </a:r>
            <a:r>
              <a:rPr lang="it-IT" sz="2400" dirty="0" err="1">
                <a:latin typeface="Baskerville"/>
              </a:rPr>
              <a:t>will</a:t>
            </a:r>
            <a:r>
              <a:rPr lang="it-IT" sz="2400" dirty="0">
                <a:latin typeface="Baskerville"/>
              </a:rPr>
              <a:t> be </a:t>
            </a:r>
            <a:r>
              <a:rPr lang="it-IT" sz="2400" dirty="0" err="1">
                <a:latin typeface="Baskerville"/>
              </a:rPr>
              <a:t>divided</a:t>
            </a:r>
            <a:r>
              <a:rPr lang="it-IT" sz="2400" dirty="0">
                <a:latin typeface="Baskerville"/>
              </a:rPr>
              <a:t> </a:t>
            </a:r>
            <a:r>
              <a:rPr lang="it-IT" sz="2400" dirty="0" err="1">
                <a:latin typeface="Baskerville"/>
              </a:rPr>
              <a:t>into</a:t>
            </a:r>
            <a:r>
              <a:rPr lang="it-IT" sz="2400" dirty="0">
                <a:latin typeface="Baskerville"/>
              </a:rPr>
              <a:t> the following parts:</a:t>
            </a:r>
          </a:p>
          <a:p>
            <a:pPr lvl="1">
              <a:buFont typeface="Wingdings" charset="2"/>
              <a:buChar char="Ø"/>
            </a:pPr>
            <a:r>
              <a:rPr lang="it-IT" sz="2400" b="1" err="1">
                <a:solidFill>
                  <a:schemeClr val="tx1">
                    <a:lumMod val="95000"/>
                    <a:lumOff val="5000"/>
                  </a:schemeClr>
                </a:solidFill>
                <a:latin typeface="Baskerville"/>
              </a:rPr>
              <a:t>Overview</a:t>
            </a:r>
            <a:r>
              <a:rPr lang="it-IT" sz="2400" b="1" dirty="0">
                <a:solidFill>
                  <a:schemeClr val="tx1">
                    <a:lumMod val="95000"/>
                    <a:lumOff val="5000"/>
                  </a:schemeClr>
                </a:solidFill>
                <a:latin typeface="Baskerville"/>
              </a:rPr>
              <a:t> </a:t>
            </a:r>
            <a:r>
              <a:rPr lang="it-IT" sz="2400" dirty="0">
                <a:latin typeface="Baskerville"/>
              </a:rPr>
              <a:t>of general </a:t>
            </a:r>
            <a:r>
              <a:rPr lang="it-IT" sz="2400" err="1">
                <a:latin typeface="Baskerville"/>
              </a:rPr>
              <a:t>block</a:t>
            </a:r>
            <a:r>
              <a:rPr lang="it-IT" sz="2400" dirty="0">
                <a:latin typeface="Baskerville"/>
              </a:rPr>
              <a:t> </a:t>
            </a:r>
            <a:r>
              <a:rPr lang="it-IT" sz="2400" err="1">
                <a:latin typeface="Baskerville"/>
              </a:rPr>
              <a:t>structure</a:t>
            </a:r>
            <a:endParaRPr lang="it-IT" sz="2400">
              <a:latin typeface="Baskerville"/>
            </a:endParaRPr>
          </a:p>
          <a:p>
            <a:pPr lvl="1">
              <a:buFont typeface="Wingdings" charset="2"/>
              <a:buChar char="Ø"/>
            </a:pPr>
            <a:r>
              <a:rPr lang="it-IT" sz="2400" b="1" dirty="0">
                <a:solidFill>
                  <a:schemeClr val="tx1">
                    <a:lumMod val="95000"/>
                    <a:lumOff val="5000"/>
                  </a:schemeClr>
                </a:solidFill>
                <a:latin typeface="Baskerville"/>
              </a:rPr>
              <a:t>Analysis </a:t>
            </a:r>
            <a:r>
              <a:rPr lang="it-IT" sz="2400" dirty="0">
                <a:latin typeface="Baskerville"/>
              </a:rPr>
              <a:t>of the </a:t>
            </a:r>
            <a:r>
              <a:rPr lang="it-IT" sz="2400" err="1">
                <a:latin typeface="Baskerville"/>
              </a:rPr>
              <a:t>most</a:t>
            </a:r>
            <a:r>
              <a:rPr lang="it-IT" sz="2400" dirty="0">
                <a:latin typeface="Baskerville"/>
              </a:rPr>
              <a:t> </a:t>
            </a:r>
            <a:r>
              <a:rPr lang="it-IT" sz="2400" err="1">
                <a:latin typeface="Baskerville"/>
              </a:rPr>
              <a:t>important</a:t>
            </a:r>
            <a:r>
              <a:rPr lang="it-IT" sz="2400" dirty="0">
                <a:latin typeface="Baskerville"/>
              </a:rPr>
              <a:t> </a:t>
            </a:r>
            <a:r>
              <a:rPr lang="it-IT" sz="2400" err="1">
                <a:latin typeface="Baskerville"/>
              </a:rPr>
              <a:t>blocks</a:t>
            </a:r>
            <a:endParaRPr lang="it-IT" sz="2400" dirty="0">
              <a:latin typeface="Baskerville"/>
            </a:endParaRPr>
          </a:p>
          <a:p>
            <a:pPr lvl="1">
              <a:buFont typeface="Wingdings" charset="2"/>
              <a:buChar char="Ø"/>
            </a:pPr>
            <a:r>
              <a:rPr lang="it-IT" sz="2400" b="1" dirty="0">
                <a:solidFill>
                  <a:schemeClr val="tx1">
                    <a:lumMod val="95000"/>
                    <a:lumOff val="5000"/>
                  </a:schemeClr>
                </a:solidFill>
                <a:latin typeface="Baskerville"/>
              </a:rPr>
              <a:t>Generation </a:t>
            </a:r>
            <a:r>
              <a:rPr lang="it-IT" sz="2400" dirty="0">
                <a:latin typeface="Baskerville"/>
              </a:rPr>
              <a:t>of control </a:t>
            </a:r>
            <a:r>
              <a:rPr lang="it-IT" sz="2400" err="1">
                <a:latin typeface="Baskerville"/>
              </a:rPr>
              <a:t>signals</a:t>
            </a:r>
            <a:endParaRPr lang="it-IT" sz="2400" dirty="0">
              <a:latin typeface="Baskerville"/>
            </a:endParaRPr>
          </a:p>
          <a:p>
            <a:pPr lvl="1">
              <a:buFont typeface="Wingdings" charset="2"/>
              <a:buChar char="Ø"/>
            </a:pPr>
            <a:r>
              <a:rPr lang="it-IT" sz="2400" b="1" dirty="0">
                <a:solidFill>
                  <a:schemeClr val="tx1">
                    <a:lumMod val="95000"/>
                    <a:lumOff val="5000"/>
                  </a:schemeClr>
                </a:solidFill>
                <a:latin typeface="Baskerville"/>
              </a:rPr>
              <a:t>Timing </a:t>
            </a:r>
            <a:r>
              <a:rPr lang="it-IT" sz="2400" b="1" err="1">
                <a:solidFill>
                  <a:schemeClr val="tx1">
                    <a:lumMod val="95000"/>
                    <a:lumOff val="5000"/>
                  </a:schemeClr>
                </a:solidFill>
                <a:latin typeface="Baskerville"/>
              </a:rPr>
              <a:t>diagram</a:t>
            </a:r>
            <a:r>
              <a:rPr lang="it-IT" sz="2400" dirty="0">
                <a:latin typeface="Baskerville"/>
              </a:rPr>
              <a:t> </a:t>
            </a:r>
            <a:r>
              <a:rPr lang="it-IT" sz="2400" err="1">
                <a:latin typeface="Baskerville"/>
              </a:rPr>
              <a:t>using</a:t>
            </a:r>
            <a:r>
              <a:rPr lang="it-IT" sz="2400" dirty="0">
                <a:latin typeface="Baskerville"/>
              </a:rPr>
              <a:t> the processing of the first </a:t>
            </a:r>
            <a:r>
              <a:rPr lang="it-IT" sz="2400" err="1">
                <a:latin typeface="Baskerville"/>
              </a:rPr>
              <a:t>two</a:t>
            </a:r>
            <a:r>
              <a:rPr lang="it-IT" sz="2400" dirty="0">
                <a:latin typeface="Baskerville"/>
              </a:rPr>
              <a:t> lines </a:t>
            </a:r>
            <a:r>
              <a:rPr lang="it-IT" sz="2400" err="1">
                <a:latin typeface="Baskerville"/>
              </a:rPr>
              <a:t>as</a:t>
            </a:r>
            <a:r>
              <a:rPr lang="it-IT" sz="2400" dirty="0">
                <a:latin typeface="Baskerville"/>
              </a:rPr>
              <a:t> an </a:t>
            </a:r>
            <a:r>
              <a:rPr lang="it-IT" sz="2400" err="1">
                <a:latin typeface="Baskerville"/>
              </a:rPr>
              <a:t>example</a:t>
            </a:r>
            <a:r>
              <a:rPr lang="it-IT" sz="2400" dirty="0">
                <a:latin typeface="Baskerville"/>
              </a:rPr>
              <a:t>.</a:t>
            </a:r>
          </a:p>
        </p:txBody>
      </p:sp>
    </p:spTree>
    <p:extLst>
      <p:ext uri="{BB962C8B-B14F-4D97-AF65-F5344CB8AC3E}">
        <p14:creationId xmlns:p14="http://schemas.microsoft.com/office/powerpoint/2010/main" val="530323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4">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olo 1">
            <a:extLst>
              <a:ext uri="{FF2B5EF4-FFF2-40B4-BE49-F238E27FC236}">
                <a16:creationId xmlns:a16="http://schemas.microsoft.com/office/drawing/2014/main" id="{315E0F2D-AB44-8242-AE6E-B7ED2DD46EBA}"/>
              </a:ext>
            </a:extLst>
          </p:cNvPr>
          <p:cNvSpPr>
            <a:spLocks noGrp="1"/>
          </p:cNvSpPr>
          <p:nvPr>
            <p:ph type="title"/>
          </p:nvPr>
        </p:nvSpPr>
        <p:spPr>
          <a:xfrm>
            <a:off x="673754" y="643467"/>
            <a:ext cx="4203045" cy="1375608"/>
          </a:xfrm>
        </p:spPr>
        <p:txBody>
          <a:bodyPr anchor="ctr">
            <a:normAutofit/>
          </a:bodyPr>
          <a:lstStyle/>
          <a:p>
            <a:r>
              <a:rPr lang="it-IT" dirty="0" err="1">
                <a:latin typeface="Baskerville"/>
              </a:rPr>
              <a:t>Process</a:t>
            </a:r>
            <a:r>
              <a:rPr lang="it-IT" dirty="0">
                <a:latin typeface="Baskerville"/>
              </a:rPr>
              <a:t> Sub System (PSS)</a:t>
            </a:r>
          </a:p>
        </p:txBody>
      </p:sp>
      <p:sp>
        <p:nvSpPr>
          <p:cNvPr id="18" name="Content Placeholder 17">
            <a:extLst>
              <a:ext uri="{FF2B5EF4-FFF2-40B4-BE49-F238E27FC236}">
                <a16:creationId xmlns:a16="http://schemas.microsoft.com/office/drawing/2014/main" id="{41305844-456A-435A-81F7-3E3B9E48EB8A}"/>
              </a:ext>
            </a:extLst>
          </p:cNvPr>
          <p:cNvSpPr>
            <a:spLocks noGrp="1"/>
          </p:cNvSpPr>
          <p:nvPr>
            <p:ph idx="1"/>
          </p:nvPr>
        </p:nvSpPr>
        <p:spPr>
          <a:xfrm>
            <a:off x="673754" y="2160590"/>
            <a:ext cx="3973943" cy="3440110"/>
          </a:xfrm>
        </p:spPr>
        <p:txBody>
          <a:bodyPr vert="horz" lIns="91440" tIns="45720" rIns="91440" bIns="45720" rtlCol="0" anchor="t">
            <a:noAutofit/>
          </a:bodyPr>
          <a:lstStyle/>
          <a:p>
            <a:r>
              <a:rPr lang="en-US" dirty="0">
                <a:solidFill>
                  <a:schemeClr val="bg1"/>
                </a:solidFill>
                <a:latin typeface="Baskerville"/>
              </a:rPr>
              <a:t>This block deals with decoding, and its structure is divided into three blocks:</a:t>
            </a:r>
          </a:p>
          <a:p>
            <a:pPr lvl="1">
              <a:buFont typeface="Wingdings" charset="2"/>
              <a:buChar char="Ø"/>
            </a:pPr>
            <a:r>
              <a:rPr lang="en-US" sz="1800" b="1" dirty="0">
                <a:solidFill>
                  <a:schemeClr val="bg1"/>
                </a:solidFill>
                <a:latin typeface="Baskerville"/>
              </a:rPr>
              <a:t>ROM</a:t>
            </a:r>
            <a:r>
              <a:rPr lang="en-US" sz="1800" dirty="0">
                <a:solidFill>
                  <a:schemeClr val="bg1"/>
                </a:solidFill>
                <a:latin typeface="Baskerville"/>
              </a:rPr>
              <a:t>: where the PSS control signals are stored. The values stored in this block are actually stored in the MSS.</a:t>
            </a:r>
          </a:p>
          <a:p>
            <a:pPr lvl="1">
              <a:buFont typeface="Wingdings" charset="2"/>
              <a:buChar char="Ø"/>
            </a:pPr>
            <a:r>
              <a:rPr lang="en-US" sz="1800" b="1" dirty="0">
                <a:solidFill>
                  <a:schemeClr val="bg1"/>
                </a:solidFill>
                <a:latin typeface="Baskerville"/>
              </a:rPr>
              <a:t>PRAM</a:t>
            </a:r>
            <a:r>
              <a:rPr lang="en-US" sz="1800" dirty="0">
                <a:solidFill>
                  <a:schemeClr val="bg1"/>
                </a:solidFill>
                <a:latin typeface="Baskerville"/>
              </a:rPr>
              <a:t>: where the samples to be decoded are stored.</a:t>
            </a:r>
          </a:p>
          <a:p>
            <a:pPr lvl="1">
              <a:buFont typeface="Wingdings" charset="2"/>
              <a:buChar char="Ø"/>
            </a:pPr>
            <a:r>
              <a:rPr lang="en-US" sz="1800" b="1" dirty="0">
                <a:solidFill>
                  <a:schemeClr val="bg1"/>
                </a:solidFill>
                <a:latin typeface="Baskerville"/>
              </a:rPr>
              <a:t>PE</a:t>
            </a:r>
            <a:r>
              <a:rPr lang="en-US" sz="1800" dirty="0">
                <a:solidFill>
                  <a:schemeClr val="bg1"/>
                </a:solidFill>
                <a:latin typeface="Baskerville"/>
              </a:rPr>
              <a:t>: where the decoding algorithm is processed.</a:t>
            </a:r>
          </a:p>
        </p:txBody>
      </p:sp>
      <p:pic>
        <p:nvPicPr>
          <p:cNvPr id="5" name="Segnaposto contenuto 4">
            <a:extLst>
              <a:ext uri="{FF2B5EF4-FFF2-40B4-BE49-F238E27FC236}">
                <a16:creationId xmlns:a16="http://schemas.microsoft.com/office/drawing/2014/main" id="{CB61FEEE-3998-9843-8AAE-1B2000BA0E1D}"/>
              </a:ext>
            </a:extLst>
          </p:cNvPr>
          <p:cNvPicPr>
            <a:picLocks noChangeAspect="1"/>
          </p:cNvPicPr>
          <p:nvPr/>
        </p:nvPicPr>
        <p:blipFill>
          <a:blip r:embed="rId2"/>
          <a:stretch>
            <a:fillRect/>
          </a:stretch>
        </p:blipFill>
        <p:spPr>
          <a:xfrm>
            <a:off x="6239657" y="3429953"/>
            <a:ext cx="5143500" cy="2558890"/>
          </a:xfrm>
          <a:prstGeom prst="rect">
            <a:avLst/>
          </a:prstGeom>
        </p:spPr>
      </p:pic>
      <p:sp>
        <p:nvSpPr>
          <p:cNvPr id="29" name="Isosceles Triangle 28">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pic>
        <p:nvPicPr>
          <p:cNvPr id="3" name="Immagine 3">
            <a:extLst>
              <a:ext uri="{FF2B5EF4-FFF2-40B4-BE49-F238E27FC236}">
                <a16:creationId xmlns:a16="http://schemas.microsoft.com/office/drawing/2014/main" id="{0EA35ADE-30FE-4BD0-3312-E6BFCEE0F4DA}"/>
              </a:ext>
            </a:extLst>
          </p:cNvPr>
          <p:cNvPicPr>
            <a:picLocks noChangeAspect="1"/>
          </p:cNvPicPr>
          <p:nvPr/>
        </p:nvPicPr>
        <p:blipFill>
          <a:blip r:embed="rId3"/>
          <a:stretch>
            <a:fillRect/>
          </a:stretch>
        </p:blipFill>
        <p:spPr>
          <a:xfrm>
            <a:off x="6242154" y="1113849"/>
            <a:ext cx="5141626" cy="1800910"/>
          </a:xfrm>
          <a:prstGeom prst="rect">
            <a:avLst/>
          </a:prstGeom>
        </p:spPr>
      </p:pic>
    </p:spTree>
    <p:extLst>
      <p:ext uri="{BB962C8B-B14F-4D97-AF65-F5344CB8AC3E}">
        <p14:creationId xmlns:p14="http://schemas.microsoft.com/office/powerpoint/2010/main" val="1824333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10">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2">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olo 1">
            <a:extLst>
              <a:ext uri="{FF2B5EF4-FFF2-40B4-BE49-F238E27FC236}">
                <a16:creationId xmlns:a16="http://schemas.microsoft.com/office/drawing/2014/main" id="{48DD3AD8-D97A-CE4E-B04E-9C0DE9E15AC1}"/>
              </a:ext>
            </a:extLst>
          </p:cNvPr>
          <p:cNvSpPr>
            <a:spLocks noGrp="1"/>
          </p:cNvSpPr>
          <p:nvPr>
            <p:ph type="title"/>
          </p:nvPr>
        </p:nvSpPr>
        <p:spPr>
          <a:xfrm>
            <a:off x="561328" y="406123"/>
            <a:ext cx="4203045" cy="1375608"/>
          </a:xfrm>
        </p:spPr>
        <p:txBody>
          <a:bodyPr anchor="ctr">
            <a:normAutofit/>
          </a:bodyPr>
          <a:lstStyle/>
          <a:p>
            <a:r>
              <a:rPr lang="it-IT" dirty="0">
                <a:latin typeface="Baskerville"/>
              </a:rPr>
              <a:t>PROCESSING ELEMENT (PE)</a:t>
            </a:r>
          </a:p>
        </p:txBody>
      </p:sp>
      <p:sp>
        <p:nvSpPr>
          <p:cNvPr id="3" name="Segnaposto contenuto 2">
            <a:extLst>
              <a:ext uri="{FF2B5EF4-FFF2-40B4-BE49-F238E27FC236}">
                <a16:creationId xmlns:a16="http://schemas.microsoft.com/office/drawing/2014/main" id="{33CC9947-D324-2E4C-B268-E558DA3D5C61}"/>
              </a:ext>
            </a:extLst>
          </p:cNvPr>
          <p:cNvSpPr>
            <a:spLocks noGrp="1"/>
          </p:cNvSpPr>
          <p:nvPr>
            <p:ph idx="1"/>
          </p:nvPr>
        </p:nvSpPr>
        <p:spPr>
          <a:xfrm>
            <a:off x="561328" y="1879524"/>
            <a:ext cx="3973943" cy="3440110"/>
          </a:xfrm>
        </p:spPr>
        <p:txBody>
          <a:bodyPr vert="horz" lIns="91440" tIns="45720" rIns="91440" bIns="45720" rtlCol="0" anchor="t">
            <a:noAutofit/>
          </a:bodyPr>
          <a:lstStyle/>
          <a:p>
            <a:pPr marL="0" indent="0">
              <a:lnSpc>
                <a:spcPct val="90000"/>
              </a:lnSpc>
              <a:buNone/>
            </a:pPr>
            <a:r>
              <a:rPr lang="it-IT" sz="1400" dirty="0">
                <a:solidFill>
                  <a:schemeClr val="bg1"/>
                </a:solidFill>
                <a:latin typeface="Baskerville"/>
              </a:rPr>
              <a:t>The </a:t>
            </a:r>
            <a:r>
              <a:rPr lang="it-IT" sz="1400" err="1">
                <a:solidFill>
                  <a:schemeClr val="bg1"/>
                </a:solidFill>
                <a:latin typeface="Baskerville"/>
              </a:rPr>
              <a:t>structure</a:t>
            </a:r>
            <a:r>
              <a:rPr lang="it-IT" sz="1400" dirty="0">
                <a:solidFill>
                  <a:schemeClr val="bg1"/>
                </a:solidFill>
                <a:latin typeface="Baskerville"/>
              </a:rPr>
              <a:t> of </a:t>
            </a:r>
            <a:r>
              <a:rPr lang="it-IT" sz="1400" err="1">
                <a:solidFill>
                  <a:schemeClr val="bg1"/>
                </a:solidFill>
                <a:latin typeface="Baskerville"/>
              </a:rPr>
              <a:t>this</a:t>
            </a:r>
            <a:r>
              <a:rPr lang="it-IT" sz="1400" dirty="0">
                <a:solidFill>
                  <a:schemeClr val="bg1"/>
                </a:solidFill>
                <a:latin typeface="Baskerville"/>
              </a:rPr>
              <a:t> </a:t>
            </a:r>
            <a:r>
              <a:rPr lang="it-IT" sz="1400" err="1">
                <a:solidFill>
                  <a:schemeClr val="bg1"/>
                </a:solidFill>
                <a:latin typeface="Baskerville"/>
              </a:rPr>
              <a:t>block</a:t>
            </a:r>
            <a:r>
              <a:rPr lang="it-IT" sz="1400" dirty="0">
                <a:solidFill>
                  <a:schemeClr val="bg1"/>
                </a:solidFill>
                <a:latin typeface="Baskerville"/>
              </a:rPr>
              <a:t> </a:t>
            </a:r>
            <a:r>
              <a:rPr lang="it-IT" sz="1400" err="1">
                <a:solidFill>
                  <a:schemeClr val="bg1"/>
                </a:solidFill>
                <a:latin typeface="Baskerville"/>
              </a:rPr>
              <a:t>is</a:t>
            </a:r>
            <a:r>
              <a:rPr lang="it-IT" sz="1400" dirty="0">
                <a:solidFill>
                  <a:schemeClr val="bg1"/>
                </a:solidFill>
                <a:latin typeface="Baskerville"/>
              </a:rPr>
              <a:t> </a:t>
            </a:r>
            <a:r>
              <a:rPr lang="it-IT" sz="1400" err="1">
                <a:solidFill>
                  <a:schemeClr val="bg1"/>
                </a:solidFill>
                <a:latin typeface="Baskerville"/>
              </a:rPr>
              <a:t>intended</a:t>
            </a:r>
            <a:r>
              <a:rPr lang="it-IT" sz="1400" dirty="0">
                <a:solidFill>
                  <a:schemeClr val="bg1"/>
                </a:solidFill>
                <a:latin typeface="Baskerville"/>
              </a:rPr>
              <a:t> to </a:t>
            </a:r>
            <a:r>
              <a:rPr lang="it-IT" sz="1400" err="1">
                <a:solidFill>
                  <a:schemeClr val="bg1"/>
                </a:solidFill>
                <a:latin typeface="Baskerville"/>
              </a:rPr>
              <a:t>implement</a:t>
            </a:r>
            <a:r>
              <a:rPr lang="it-IT" sz="1400" dirty="0">
                <a:solidFill>
                  <a:schemeClr val="bg1"/>
                </a:solidFill>
                <a:latin typeface="Baskerville"/>
              </a:rPr>
              <a:t> </a:t>
            </a:r>
            <a:r>
              <a:rPr lang="it-IT" sz="1400" err="1">
                <a:solidFill>
                  <a:schemeClr val="bg1"/>
                </a:solidFill>
                <a:latin typeface="Baskerville"/>
              </a:rPr>
              <a:t>algorithm</a:t>
            </a:r>
            <a:r>
              <a:rPr lang="it-IT" sz="1400" dirty="0">
                <a:solidFill>
                  <a:schemeClr val="bg1"/>
                </a:solidFill>
                <a:latin typeface="Baskerville"/>
              </a:rPr>
              <a:t> 5 </a:t>
            </a:r>
            <a:r>
              <a:rPr lang="it-IT" sz="1400" err="1">
                <a:solidFill>
                  <a:schemeClr val="bg1"/>
                </a:solidFill>
                <a:latin typeface="Baskerville"/>
              </a:rPr>
              <a:t>shown</a:t>
            </a:r>
            <a:r>
              <a:rPr lang="it-IT" sz="1400" dirty="0">
                <a:solidFill>
                  <a:schemeClr val="bg1"/>
                </a:solidFill>
                <a:latin typeface="Baskerville"/>
              </a:rPr>
              <a:t> in the figure. </a:t>
            </a:r>
            <a:endParaRPr lang="it-IT" sz="1400">
              <a:solidFill>
                <a:schemeClr val="bg1"/>
              </a:solidFill>
            </a:endParaRPr>
          </a:p>
          <a:p>
            <a:pPr marL="0" indent="0">
              <a:lnSpc>
                <a:spcPct val="90000"/>
              </a:lnSpc>
              <a:buNone/>
            </a:pPr>
            <a:r>
              <a:rPr lang="it-IT" sz="1400" dirty="0">
                <a:solidFill>
                  <a:schemeClr val="bg1"/>
                </a:solidFill>
                <a:latin typeface="Baskerville"/>
              </a:rPr>
              <a:t>The </a:t>
            </a:r>
            <a:r>
              <a:rPr lang="it-IT" sz="1400" err="1">
                <a:solidFill>
                  <a:schemeClr val="bg1"/>
                </a:solidFill>
                <a:latin typeface="Baskerville"/>
              </a:rPr>
              <a:t>algorithm</a:t>
            </a:r>
            <a:r>
              <a:rPr lang="it-IT" sz="1400" dirty="0">
                <a:solidFill>
                  <a:schemeClr val="bg1"/>
                </a:solidFill>
                <a:latin typeface="Baskerville"/>
              </a:rPr>
              <a:t> in </a:t>
            </a:r>
            <a:r>
              <a:rPr lang="it-IT" sz="1400" err="1">
                <a:solidFill>
                  <a:schemeClr val="bg1"/>
                </a:solidFill>
                <a:latin typeface="Baskerville"/>
              </a:rPr>
              <a:t>question</a:t>
            </a:r>
            <a:r>
              <a:rPr lang="it-IT" sz="1400" dirty="0">
                <a:solidFill>
                  <a:schemeClr val="bg1"/>
                </a:solidFill>
                <a:latin typeface="Baskerville"/>
              </a:rPr>
              <a:t> </a:t>
            </a:r>
            <a:r>
              <a:rPr lang="it-IT" sz="1400" err="1">
                <a:solidFill>
                  <a:schemeClr val="bg1"/>
                </a:solidFill>
                <a:latin typeface="Baskerville"/>
              </a:rPr>
              <a:t>is</a:t>
            </a:r>
            <a:r>
              <a:rPr lang="it-IT" sz="1400" dirty="0">
                <a:solidFill>
                  <a:schemeClr val="bg1"/>
                </a:solidFill>
                <a:latin typeface="Baskerville"/>
              </a:rPr>
              <a:t> the </a:t>
            </a:r>
            <a:r>
              <a:rPr lang="it-IT" sz="1400" err="1">
                <a:solidFill>
                  <a:schemeClr val="bg1"/>
                </a:solidFill>
                <a:latin typeface="Baskerville"/>
              </a:rPr>
              <a:t>result</a:t>
            </a:r>
            <a:r>
              <a:rPr lang="it-IT" sz="1400" dirty="0">
                <a:solidFill>
                  <a:schemeClr val="bg1"/>
                </a:solidFill>
                <a:latin typeface="Baskerville"/>
              </a:rPr>
              <a:t> of </a:t>
            </a:r>
            <a:r>
              <a:rPr lang="it-IT" sz="1400" err="1">
                <a:solidFill>
                  <a:schemeClr val="bg1"/>
                </a:solidFill>
                <a:latin typeface="Baskerville"/>
              </a:rPr>
              <a:t>various</a:t>
            </a:r>
            <a:r>
              <a:rPr lang="it-IT" sz="1400" dirty="0">
                <a:solidFill>
                  <a:schemeClr val="bg1"/>
                </a:solidFill>
                <a:latin typeface="Baskerville"/>
              </a:rPr>
              <a:t> </a:t>
            </a:r>
            <a:r>
              <a:rPr lang="it-IT" sz="1400" err="1">
                <a:solidFill>
                  <a:schemeClr val="bg1"/>
                </a:solidFill>
                <a:latin typeface="Baskerville"/>
              </a:rPr>
              <a:t>optimizations</a:t>
            </a:r>
            <a:r>
              <a:rPr lang="it-IT" sz="1400" dirty="0">
                <a:solidFill>
                  <a:schemeClr val="bg1"/>
                </a:solidFill>
                <a:latin typeface="Baskerville"/>
              </a:rPr>
              <a:t>; </a:t>
            </a:r>
            <a:r>
              <a:rPr lang="it-IT" sz="1400" err="1">
                <a:solidFill>
                  <a:schemeClr val="bg1"/>
                </a:solidFill>
                <a:latin typeface="Baskerville"/>
              </a:rPr>
              <a:t>it</a:t>
            </a:r>
            <a:r>
              <a:rPr lang="it-IT" sz="1400" dirty="0">
                <a:solidFill>
                  <a:schemeClr val="bg1"/>
                </a:solidFill>
                <a:latin typeface="Baskerville"/>
              </a:rPr>
              <a:t> </a:t>
            </a:r>
            <a:r>
              <a:rPr lang="it-IT" sz="1400" err="1">
                <a:solidFill>
                  <a:schemeClr val="bg1"/>
                </a:solidFill>
                <a:latin typeface="Baskerville"/>
              </a:rPr>
              <a:t>divides</a:t>
            </a:r>
            <a:r>
              <a:rPr lang="it-IT" sz="1400" dirty="0">
                <a:solidFill>
                  <a:schemeClr val="bg1"/>
                </a:solidFill>
                <a:latin typeface="Baskerville"/>
              </a:rPr>
              <a:t> the decoding work </a:t>
            </a:r>
            <a:r>
              <a:rPr lang="it-IT" sz="1400" err="1">
                <a:solidFill>
                  <a:schemeClr val="bg1"/>
                </a:solidFill>
                <a:latin typeface="Baskerville"/>
              </a:rPr>
              <a:t>into</a:t>
            </a:r>
            <a:r>
              <a:rPr lang="it-IT" sz="1400" dirty="0">
                <a:solidFill>
                  <a:schemeClr val="bg1"/>
                </a:solidFill>
                <a:latin typeface="Baskerville"/>
              </a:rPr>
              <a:t> </a:t>
            </a:r>
            <a:r>
              <a:rPr lang="it-IT" sz="1400" err="1">
                <a:solidFill>
                  <a:schemeClr val="bg1"/>
                </a:solidFill>
                <a:latin typeface="Baskerville"/>
              </a:rPr>
              <a:t>two</a:t>
            </a:r>
            <a:r>
              <a:rPr lang="it-IT" sz="1400" dirty="0">
                <a:solidFill>
                  <a:schemeClr val="bg1"/>
                </a:solidFill>
                <a:latin typeface="Baskerville"/>
              </a:rPr>
              <a:t> </a:t>
            </a:r>
            <a:r>
              <a:rPr lang="it-IT" sz="1400" err="1">
                <a:solidFill>
                  <a:schemeClr val="bg1"/>
                </a:solidFill>
                <a:latin typeface="Baskerville"/>
              </a:rPr>
              <a:t>phases</a:t>
            </a:r>
            <a:r>
              <a:rPr lang="it-IT" sz="1400" dirty="0">
                <a:solidFill>
                  <a:schemeClr val="bg1"/>
                </a:solidFill>
                <a:latin typeface="Baskerville"/>
              </a:rPr>
              <a:t>:</a:t>
            </a:r>
          </a:p>
          <a:p>
            <a:pPr marL="685800" lvl="1" indent="-285750">
              <a:lnSpc>
                <a:spcPct val="90000"/>
              </a:lnSpc>
              <a:buFont typeface="Arial" panose="020B0604020202020204" pitchFamily="34" charset="0"/>
              <a:buChar char="•"/>
            </a:pPr>
            <a:r>
              <a:rPr lang="it-IT" sz="1400" dirty="0">
                <a:solidFill>
                  <a:schemeClr val="bg1"/>
                </a:solidFill>
                <a:latin typeface="Baskerville"/>
              </a:rPr>
              <a:t>The first </a:t>
            </a:r>
            <a:r>
              <a:rPr lang="it-IT" sz="1400" err="1">
                <a:solidFill>
                  <a:schemeClr val="bg1"/>
                </a:solidFill>
                <a:latin typeface="Baskerville"/>
              </a:rPr>
              <a:t>phase</a:t>
            </a:r>
            <a:r>
              <a:rPr lang="it-IT" sz="1400" dirty="0">
                <a:solidFill>
                  <a:schemeClr val="bg1"/>
                </a:solidFill>
                <a:latin typeface="Baskerville"/>
              </a:rPr>
              <a:t> </a:t>
            </a:r>
            <a:r>
              <a:rPr lang="it-IT" sz="1400" err="1">
                <a:solidFill>
                  <a:schemeClr val="bg1"/>
                </a:solidFill>
                <a:latin typeface="Baskerville"/>
              </a:rPr>
              <a:t>runs</a:t>
            </a:r>
            <a:r>
              <a:rPr lang="it-IT" sz="1400" dirty="0">
                <a:solidFill>
                  <a:schemeClr val="bg1"/>
                </a:solidFill>
                <a:latin typeface="Baskerville"/>
              </a:rPr>
              <a:t> from line 7 to line 25; </a:t>
            </a:r>
            <a:r>
              <a:rPr lang="it-IT" sz="1400" err="1">
                <a:solidFill>
                  <a:schemeClr val="bg1"/>
                </a:solidFill>
                <a:latin typeface="Baskerville"/>
              </a:rPr>
              <a:t>it</a:t>
            </a:r>
            <a:r>
              <a:rPr lang="it-IT" sz="1400" dirty="0">
                <a:solidFill>
                  <a:schemeClr val="bg1"/>
                </a:solidFill>
                <a:latin typeface="Baskerville"/>
              </a:rPr>
              <a:t> takes care of</a:t>
            </a:r>
            <a:r>
              <a:rPr lang="it-IT" sz="1400" b="1" u="sng" dirty="0">
                <a:solidFill>
                  <a:schemeClr val="bg1"/>
                </a:solidFill>
                <a:latin typeface="Baskerville"/>
              </a:rPr>
              <a:t> </a:t>
            </a:r>
            <a:r>
              <a:rPr lang="it-IT" sz="1400" err="1">
                <a:solidFill>
                  <a:schemeClr val="accent1">
                    <a:lumMod val="60000"/>
                    <a:lumOff val="40000"/>
                  </a:schemeClr>
                </a:solidFill>
                <a:latin typeface="Baskerville"/>
              </a:rPr>
              <a:t>updating</a:t>
            </a:r>
            <a:r>
              <a:rPr lang="it-IT" sz="1400" dirty="0">
                <a:solidFill>
                  <a:schemeClr val="accent1">
                    <a:lumMod val="60000"/>
                    <a:lumOff val="40000"/>
                  </a:schemeClr>
                </a:solidFill>
                <a:latin typeface="Baskerville"/>
              </a:rPr>
              <a:t> </a:t>
            </a:r>
            <a:r>
              <a:rPr lang="it-IT" sz="1400" err="1">
                <a:solidFill>
                  <a:schemeClr val="accent1">
                    <a:lumMod val="60000"/>
                    <a:lumOff val="40000"/>
                  </a:schemeClr>
                </a:solidFill>
                <a:latin typeface="Baskerville"/>
              </a:rPr>
              <a:t>vectors</a:t>
            </a:r>
            <a:r>
              <a:rPr lang="it-IT" sz="1400" dirty="0">
                <a:solidFill>
                  <a:schemeClr val="accent1">
                    <a:lumMod val="60000"/>
                    <a:lumOff val="40000"/>
                  </a:schemeClr>
                </a:solidFill>
                <a:latin typeface="Baskerville"/>
              </a:rPr>
              <a:t>' </a:t>
            </a:r>
            <a:r>
              <a:rPr lang="it-IT" sz="1400" err="1">
                <a:solidFill>
                  <a:schemeClr val="accent1">
                    <a:lumMod val="60000"/>
                    <a:lumOff val="40000"/>
                  </a:schemeClr>
                </a:solidFill>
                <a:latin typeface="Baskerville"/>
              </a:rPr>
              <a:t>value</a:t>
            </a:r>
            <a:r>
              <a:rPr lang="it-IT" sz="1400" dirty="0">
                <a:solidFill>
                  <a:schemeClr val="bg1"/>
                </a:solidFill>
                <a:latin typeface="Baskerville"/>
              </a:rPr>
              <a:t>, </a:t>
            </a:r>
            <a:r>
              <a:rPr lang="it-IT" sz="1400" err="1">
                <a:solidFill>
                  <a:schemeClr val="bg1"/>
                </a:solidFill>
                <a:latin typeface="Baskerville"/>
              </a:rPr>
              <a:t>previously</a:t>
            </a:r>
            <a:r>
              <a:rPr lang="it-IT" sz="1400" dirty="0">
                <a:solidFill>
                  <a:schemeClr val="bg1"/>
                </a:solidFill>
                <a:latin typeface="Baskerville"/>
              </a:rPr>
              <a:t> </a:t>
            </a:r>
            <a:r>
              <a:rPr lang="it-IT" sz="1400" err="1">
                <a:solidFill>
                  <a:schemeClr val="bg1"/>
                </a:solidFill>
                <a:latin typeface="Baskerville"/>
              </a:rPr>
              <a:t>initialized</a:t>
            </a:r>
            <a:r>
              <a:rPr lang="it-IT" sz="1400" dirty="0">
                <a:solidFill>
                  <a:schemeClr val="bg1"/>
                </a:solidFill>
                <a:latin typeface="Baskerville"/>
              </a:rPr>
              <a:t> in line 9.</a:t>
            </a:r>
          </a:p>
          <a:p>
            <a:pPr marL="685800" lvl="1" indent="-285750">
              <a:lnSpc>
                <a:spcPct val="90000"/>
              </a:lnSpc>
              <a:buFont typeface="Arial" panose="020B0604020202020204" pitchFamily="34" charset="0"/>
              <a:buChar char="•"/>
            </a:pPr>
            <a:r>
              <a:rPr lang="it-IT" sz="1400" err="1">
                <a:solidFill>
                  <a:schemeClr val="bg1"/>
                </a:solidFill>
                <a:latin typeface="Baskerville"/>
              </a:rPr>
              <a:t>During</a:t>
            </a:r>
            <a:r>
              <a:rPr lang="it-IT" sz="1400" dirty="0">
                <a:solidFill>
                  <a:schemeClr val="bg1"/>
                </a:solidFill>
                <a:latin typeface="Baskerville"/>
              </a:rPr>
              <a:t> the second </a:t>
            </a:r>
            <a:r>
              <a:rPr lang="it-IT" sz="1400" err="1">
                <a:solidFill>
                  <a:schemeClr val="bg1"/>
                </a:solidFill>
                <a:latin typeface="Baskerville"/>
              </a:rPr>
              <a:t>phase</a:t>
            </a:r>
            <a:r>
              <a:rPr lang="it-IT" sz="1400" dirty="0">
                <a:solidFill>
                  <a:schemeClr val="bg1"/>
                </a:solidFill>
                <a:latin typeface="Baskerville"/>
              </a:rPr>
              <a:t>, the </a:t>
            </a:r>
            <a:r>
              <a:rPr lang="it-IT" sz="1400" dirty="0">
                <a:solidFill>
                  <a:schemeClr val="accent1">
                    <a:lumMod val="60000"/>
                    <a:lumOff val="40000"/>
                  </a:schemeClr>
                </a:solidFill>
                <a:latin typeface="Baskerville"/>
              </a:rPr>
              <a:t>new </a:t>
            </a:r>
            <a:r>
              <a:rPr lang="it-IT" sz="1400" err="1">
                <a:solidFill>
                  <a:schemeClr val="accent1">
                    <a:lumMod val="60000"/>
                    <a:lumOff val="40000"/>
                  </a:schemeClr>
                </a:solidFill>
                <a:latin typeface="Baskerville"/>
              </a:rPr>
              <a:t>corrected</a:t>
            </a:r>
            <a:r>
              <a:rPr lang="it-IT" sz="1400" dirty="0">
                <a:solidFill>
                  <a:schemeClr val="accent1">
                    <a:lumMod val="60000"/>
                    <a:lumOff val="40000"/>
                  </a:schemeClr>
                </a:solidFill>
                <a:latin typeface="Baskerville"/>
              </a:rPr>
              <a:t> </a:t>
            </a:r>
            <a:r>
              <a:rPr lang="it-IT" sz="1400" err="1">
                <a:solidFill>
                  <a:schemeClr val="accent1">
                    <a:lumMod val="60000"/>
                    <a:lumOff val="40000"/>
                  </a:schemeClr>
                </a:solidFill>
                <a:latin typeface="Baskerville"/>
              </a:rPr>
              <a:t>values</a:t>
            </a:r>
            <a:r>
              <a:rPr lang="it-IT" sz="1400" dirty="0">
                <a:solidFill>
                  <a:schemeClr val="accent1">
                    <a:lumMod val="60000"/>
                    <a:lumOff val="40000"/>
                  </a:schemeClr>
                </a:solidFill>
                <a:latin typeface="Baskerville"/>
              </a:rPr>
              <a:t> of the samples </a:t>
            </a:r>
            <a:r>
              <a:rPr lang="it-IT" sz="1400" dirty="0">
                <a:solidFill>
                  <a:schemeClr val="bg1"/>
                </a:solidFill>
                <a:latin typeface="Baskerville"/>
              </a:rPr>
              <a:t>(</a:t>
            </a:r>
            <a:r>
              <a:rPr lang="it-IT" sz="1400" i="1" err="1">
                <a:solidFill>
                  <a:schemeClr val="bg1"/>
                </a:solidFill>
                <a:latin typeface="Baskerville"/>
              </a:rPr>
              <a:t>next_gamma</a:t>
            </a:r>
            <a:r>
              <a:rPr lang="it-IT" sz="1400" dirty="0">
                <a:solidFill>
                  <a:schemeClr val="bg1"/>
                </a:solidFill>
                <a:latin typeface="Baskerville"/>
              </a:rPr>
              <a:t>)</a:t>
            </a:r>
            <a:r>
              <a:rPr lang="it-IT" sz="1400" dirty="0">
                <a:solidFill>
                  <a:schemeClr val="accent1">
                    <a:lumMod val="60000"/>
                    <a:lumOff val="40000"/>
                  </a:schemeClr>
                </a:solidFill>
                <a:latin typeface="Baskerville"/>
              </a:rPr>
              <a:t> </a:t>
            </a:r>
            <a:r>
              <a:rPr lang="it-IT" sz="1400" err="1">
                <a:solidFill>
                  <a:schemeClr val="accent1">
                    <a:lumMod val="60000"/>
                    <a:lumOff val="40000"/>
                  </a:schemeClr>
                </a:solidFill>
                <a:latin typeface="Baskerville"/>
              </a:rPr>
              <a:t>will</a:t>
            </a:r>
            <a:r>
              <a:rPr lang="it-IT" sz="1400" dirty="0">
                <a:solidFill>
                  <a:schemeClr val="accent1">
                    <a:lumMod val="60000"/>
                    <a:lumOff val="40000"/>
                  </a:schemeClr>
                </a:solidFill>
                <a:latin typeface="Baskerville"/>
              </a:rPr>
              <a:t> be </a:t>
            </a:r>
            <a:r>
              <a:rPr lang="it-IT" sz="1400" err="1">
                <a:solidFill>
                  <a:schemeClr val="accent1">
                    <a:lumMod val="60000"/>
                    <a:lumOff val="40000"/>
                  </a:schemeClr>
                </a:solidFill>
                <a:latin typeface="Baskerville"/>
              </a:rPr>
              <a:t>generated</a:t>
            </a:r>
            <a:r>
              <a:rPr lang="it-IT" sz="1400" dirty="0">
                <a:solidFill>
                  <a:schemeClr val="bg1"/>
                </a:solidFill>
                <a:latin typeface="Baskerville"/>
              </a:rPr>
              <a:t>. </a:t>
            </a:r>
            <a:r>
              <a:rPr lang="it-IT" sz="1400" err="1">
                <a:solidFill>
                  <a:schemeClr val="bg1"/>
                </a:solidFill>
                <a:latin typeface="Baskerville"/>
              </a:rPr>
              <a:t>This</a:t>
            </a:r>
            <a:r>
              <a:rPr lang="it-IT" sz="1400" dirty="0">
                <a:solidFill>
                  <a:schemeClr val="bg1"/>
                </a:solidFill>
                <a:latin typeface="Baskerville"/>
              </a:rPr>
              <a:t> </a:t>
            </a:r>
            <a:r>
              <a:rPr lang="it-IT" sz="1400" err="1">
                <a:solidFill>
                  <a:schemeClr val="bg1"/>
                </a:solidFill>
                <a:latin typeface="Baskerville"/>
              </a:rPr>
              <a:t>correction</a:t>
            </a:r>
            <a:r>
              <a:rPr lang="it-IT" sz="1400" dirty="0">
                <a:solidFill>
                  <a:schemeClr val="bg1"/>
                </a:solidFill>
                <a:latin typeface="Baskerville"/>
              </a:rPr>
              <a:t> </a:t>
            </a:r>
            <a:r>
              <a:rPr lang="it-IT" sz="1400" err="1">
                <a:solidFill>
                  <a:schemeClr val="bg1"/>
                </a:solidFill>
                <a:latin typeface="Baskerville"/>
              </a:rPr>
              <a:t>is</a:t>
            </a:r>
            <a:r>
              <a:rPr lang="it-IT" sz="1400" dirty="0">
                <a:solidFill>
                  <a:schemeClr val="bg1"/>
                </a:solidFill>
                <a:latin typeface="Baskerville"/>
              </a:rPr>
              <a:t> made </a:t>
            </a:r>
            <a:r>
              <a:rPr lang="it-IT" sz="1400" err="1">
                <a:solidFill>
                  <a:schemeClr val="bg1"/>
                </a:solidFill>
                <a:latin typeface="Baskerville"/>
              </a:rPr>
              <a:t>using</a:t>
            </a:r>
            <a:r>
              <a:rPr lang="it-IT" sz="1400" dirty="0">
                <a:solidFill>
                  <a:schemeClr val="bg1"/>
                </a:solidFill>
                <a:latin typeface="Baskerville"/>
              </a:rPr>
              <a:t> the array of </a:t>
            </a:r>
            <a:r>
              <a:rPr lang="it-IT" sz="1400" err="1">
                <a:solidFill>
                  <a:schemeClr val="bg1"/>
                </a:solidFill>
                <a:latin typeface="Baskerville"/>
              </a:rPr>
              <a:t>values</a:t>
            </a:r>
            <a:r>
              <a:rPr lang="it-IT" sz="1400" dirty="0">
                <a:solidFill>
                  <a:schemeClr val="bg1"/>
                </a:solidFill>
                <a:latin typeface="Baskerville"/>
              </a:rPr>
              <a:t> </a:t>
            </a:r>
            <a:r>
              <a:rPr lang="it-IT" sz="1400" err="1">
                <a:solidFill>
                  <a:schemeClr val="bg1"/>
                </a:solidFill>
                <a:latin typeface="Baskerville"/>
              </a:rPr>
              <a:t>previously</a:t>
            </a:r>
            <a:r>
              <a:rPr lang="it-IT" sz="1400" dirty="0">
                <a:solidFill>
                  <a:schemeClr val="bg1"/>
                </a:solidFill>
                <a:latin typeface="Baskerville"/>
              </a:rPr>
              <a:t> </a:t>
            </a:r>
            <a:r>
              <a:rPr lang="it-IT" sz="1400" err="1">
                <a:solidFill>
                  <a:schemeClr val="bg1"/>
                </a:solidFill>
                <a:latin typeface="Baskerville"/>
              </a:rPr>
              <a:t>updated</a:t>
            </a:r>
            <a:r>
              <a:rPr lang="it-IT" sz="1400" dirty="0">
                <a:solidFill>
                  <a:schemeClr val="bg1"/>
                </a:solidFill>
                <a:latin typeface="Baskerville"/>
              </a:rPr>
              <a:t> </a:t>
            </a:r>
            <a:r>
              <a:rPr lang="it-IT" sz="1400" err="1">
                <a:solidFill>
                  <a:schemeClr val="bg1"/>
                </a:solidFill>
                <a:latin typeface="Baskerville"/>
              </a:rPr>
              <a:t>during</a:t>
            </a:r>
            <a:r>
              <a:rPr lang="it-IT" sz="1400" dirty="0">
                <a:solidFill>
                  <a:schemeClr val="bg1"/>
                </a:solidFill>
                <a:latin typeface="Baskerville"/>
              </a:rPr>
              <a:t> the first </a:t>
            </a:r>
            <a:r>
              <a:rPr lang="it-IT" sz="1400" err="1">
                <a:solidFill>
                  <a:schemeClr val="bg1"/>
                </a:solidFill>
                <a:latin typeface="Baskerville"/>
              </a:rPr>
              <a:t>phase</a:t>
            </a:r>
            <a:r>
              <a:rPr lang="it-IT" sz="1400" dirty="0">
                <a:solidFill>
                  <a:schemeClr val="bg1"/>
                </a:solidFill>
                <a:latin typeface="Baskerville"/>
              </a:rPr>
              <a:t>.</a:t>
            </a:r>
          </a:p>
          <a:p>
            <a:pPr marL="0" indent="0">
              <a:lnSpc>
                <a:spcPct val="90000"/>
              </a:lnSpc>
              <a:buNone/>
            </a:pPr>
            <a:r>
              <a:rPr lang="it-IT" sz="1400" err="1">
                <a:solidFill>
                  <a:schemeClr val="bg1"/>
                </a:solidFill>
                <a:latin typeface="Baskerville"/>
              </a:rPr>
              <a:t>As</a:t>
            </a:r>
            <a:r>
              <a:rPr lang="it-IT" sz="1400" dirty="0">
                <a:solidFill>
                  <a:schemeClr val="bg1"/>
                </a:solidFill>
                <a:latin typeface="Baskerville"/>
              </a:rPr>
              <a:t> the LDPC </a:t>
            </a:r>
            <a:r>
              <a:rPr lang="it-IT" sz="1400" err="1">
                <a:solidFill>
                  <a:schemeClr val="bg1"/>
                </a:solidFill>
                <a:latin typeface="Baskerville"/>
              </a:rPr>
              <a:t>algorithm</a:t>
            </a:r>
            <a:r>
              <a:rPr lang="it-IT" sz="1400" dirty="0">
                <a:solidFill>
                  <a:schemeClr val="bg1"/>
                </a:solidFill>
                <a:latin typeface="Baskerville"/>
              </a:rPr>
              <a:t> </a:t>
            </a:r>
            <a:r>
              <a:rPr lang="it-IT" sz="1400" err="1">
                <a:solidFill>
                  <a:schemeClr val="bg1"/>
                </a:solidFill>
                <a:latin typeface="Baskerville"/>
              </a:rPr>
              <a:t>is</a:t>
            </a:r>
            <a:r>
              <a:rPr lang="it-IT" sz="1400" dirty="0">
                <a:solidFill>
                  <a:schemeClr val="bg1"/>
                </a:solidFill>
                <a:latin typeface="Baskerville"/>
              </a:rPr>
              <a:t> </a:t>
            </a:r>
            <a:r>
              <a:rPr lang="it-IT" sz="1400" i="1" dirty="0">
                <a:solidFill>
                  <a:schemeClr val="bg1"/>
                </a:solidFill>
                <a:latin typeface="Baskerville"/>
              </a:rPr>
              <a:t>iterative</a:t>
            </a:r>
            <a:r>
              <a:rPr lang="it-IT" sz="1400" dirty="0">
                <a:solidFill>
                  <a:schemeClr val="bg1"/>
                </a:solidFill>
                <a:latin typeface="Baskerville"/>
              </a:rPr>
              <a:t>, </a:t>
            </a:r>
            <a:r>
              <a:rPr lang="it-IT" sz="1400" err="1">
                <a:solidFill>
                  <a:schemeClr val="bg1"/>
                </a:solidFill>
                <a:latin typeface="Baskerville"/>
              </a:rPr>
              <a:t>it</a:t>
            </a:r>
            <a:r>
              <a:rPr lang="it-IT" sz="1400" dirty="0">
                <a:solidFill>
                  <a:schemeClr val="bg1"/>
                </a:solidFill>
                <a:latin typeface="Baskerville"/>
              </a:rPr>
              <a:t> </a:t>
            </a:r>
            <a:r>
              <a:rPr lang="it-IT" sz="1400" err="1">
                <a:solidFill>
                  <a:schemeClr val="bg1"/>
                </a:solidFill>
                <a:latin typeface="Baskerville"/>
              </a:rPr>
              <a:t>is</a:t>
            </a:r>
            <a:r>
              <a:rPr lang="it-IT" sz="1400" dirty="0">
                <a:solidFill>
                  <a:schemeClr val="bg1"/>
                </a:solidFill>
                <a:latin typeface="Baskerville"/>
              </a:rPr>
              <a:t> </a:t>
            </a:r>
            <a:r>
              <a:rPr lang="it-IT" sz="1400" err="1">
                <a:solidFill>
                  <a:schemeClr val="bg1"/>
                </a:solidFill>
                <a:latin typeface="Baskerville"/>
              </a:rPr>
              <a:t>necessary</a:t>
            </a:r>
            <a:r>
              <a:rPr lang="it-IT" sz="1400" dirty="0">
                <a:solidFill>
                  <a:schemeClr val="bg1"/>
                </a:solidFill>
                <a:latin typeface="Baskerville"/>
              </a:rPr>
              <a:t> to </a:t>
            </a:r>
            <a:r>
              <a:rPr lang="it-IT" sz="1400" err="1">
                <a:solidFill>
                  <a:schemeClr val="accent1">
                    <a:lumMod val="60000"/>
                    <a:lumOff val="40000"/>
                  </a:schemeClr>
                </a:solidFill>
                <a:latin typeface="Baskerville"/>
              </a:rPr>
              <a:t>save</a:t>
            </a:r>
            <a:r>
              <a:rPr lang="it-IT" sz="1400" dirty="0">
                <a:solidFill>
                  <a:schemeClr val="accent1">
                    <a:lumMod val="60000"/>
                    <a:lumOff val="40000"/>
                  </a:schemeClr>
                </a:solidFill>
                <a:latin typeface="Baskerville"/>
              </a:rPr>
              <a:t> the array </a:t>
            </a:r>
            <a:r>
              <a:rPr lang="it-IT" sz="1400" err="1">
                <a:solidFill>
                  <a:schemeClr val="accent1">
                    <a:lumMod val="60000"/>
                    <a:lumOff val="40000"/>
                  </a:schemeClr>
                </a:solidFill>
                <a:latin typeface="Baskerville"/>
              </a:rPr>
              <a:t>values</a:t>
            </a:r>
            <a:r>
              <a:rPr lang="it-IT" sz="1400" dirty="0">
                <a:solidFill>
                  <a:schemeClr val="bg1"/>
                </a:solidFill>
                <a:latin typeface="Baskerville"/>
              </a:rPr>
              <a:t> </a:t>
            </a:r>
            <a:r>
              <a:rPr lang="it-IT" sz="1400" err="1">
                <a:solidFill>
                  <a:schemeClr val="bg1"/>
                </a:solidFill>
                <a:latin typeface="Baskerville"/>
              </a:rPr>
              <a:t>calculated</a:t>
            </a:r>
            <a:r>
              <a:rPr lang="it-IT" sz="1400" dirty="0">
                <a:solidFill>
                  <a:schemeClr val="bg1"/>
                </a:solidFill>
                <a:latin typeface="Baskerville"/>
              </a:rPr>
              <a:t> in the first step to be </a:t>
            </a:r>
            <a:r>
              <a:rPr lang="it-IT" sz="1400" err="1">
                <a:solidFill>
                  <a:schemeClr val="bg1"/>
                </a:solidFill>
                <a:latin typeface="Baskerville"/>
              </a:rPr>
              <a:t>reused</a:t>
            </a:r>
            <a:r>
              <a:rPr lang="it-IT" sz="1400" dirty="0">
                <a:solidFill>
                  <a:schemeClr val="bg1"/>
                </a:solidFill>
                <a:latin typeface="Baskerville"/>
              </a:rPr>
              <a:t> for </a:t>
            </a:r>
            <a:r>
              <a:rPr lang="it-IT" sz="1400" err="1">
                <a:solidFill>
                  <a:schemeClr val="bg1"/>
                </a:solidFill>
                <a:latin typeface="Baskerville"/>
              </a:rPr>
              <a:t>subsequent</a:t>
            </a:r>
            <a:r>
              <a:rPr lang="it-IT" sz="1400" dirty="0">
                <a:solidFill>
                  <a:schemeClr val="bg1"/>
                </a:solidFill>
                <a:latin typeface="Baskerville"/>
              </a:rPr>
              <a:t> </a:t>
            </a:r>
            <a:r>
              <a:rPr lang="it-IT" sz="1400" err="1">
                <a:solidFill>
                  <a:schemeClr val="bg1"/>
                </a:solidFill>
                <a:latin typeface="Baskerville"/>
              </a:rPr>
              <a:t>iterations</a:t>
            </a:r>
            <a:r>
              <a:rPr lang="it-IT" sz="1400" dirty="0">
                <a:solidFill>
                  <a:schemeClr val="bg1"/>
                </a:solidFill>
                <a:latin typeface="Baskerville"/>
              </a:rPr>
              <a:t>.</a:t>
            </a:r>
          </a:p>
          <a:p>
            <a:pPr marL="0" indent="0">
              <a:lnSpc>
                <a:spcPct val="90000"/>
              </a:lnSpc>
              <a:buNone/>
            </a:pPr>
            <a:r>
              <a:rPr lang="it-IT" sz="1400" dirty="0">
                <a:solidFill>
                  <a:schemeClr val="bg1"/>
                </a:solidFill>
                <a:latin typeface="Baskerville"/>
                <a:ea typeface="+mn-lt"/>
                <a:cs typeface="+mn-lt"/>
              </a:rPr>
              <a:t>The </a:t>
            </a:r>
            <a:r>
              <a:rPr lang="it-IT" sz="1400" dirty="0">
                <a:solidFill>
                  <a:schemeClr val="accent1">
                    <a:lumMod val="60000"/>
                    <a:lumOff val="40000"/>
                  </a:schemeClr>
                </a:solidFill>
                <a:latin typeface="Baskerville"/>
                <a:ea typeface="+mn-lt"/>
                <a:cs typeface="+mn-lt"/>
              </a:rPr>
              <a:t>R_RAM</a:t>
            </a:r>
            <a:r>
              <a:rPr lang="it-IT" sz="1400" dirty="0">
                <a:solidFill>
                  <a:schemeClr val="bg1"/>
                </a:solidFill>
                <a:latin typeface="Baskerville"/>
                <a:ea typeface="+mn-lt"/>
                <a:cs typeface="+mn-lt"/>
              </a:rPr>
              <a:t> </a:t>
            </a:r>
            <a:r>
              <a:rPr lang="it-IT" sz="1400" err="1">
                <a:solidFill>
                  <a:schemeClr val="bg1"/>
                </a:solidFill>
                <a:latin typeface="Baskerville"/>
                <a:ea typeface="+mn-lt"/>
                <a:cs typeface="+mn-lt"/>
              </a:rPr>
              <a:t>memory</a:t>
            </a:r>
            <a:r>
              <a:rPr lang="it-IT" sz="1400" dirty="0">
                <a:solidFill>
                  <a:schemeClr val="bg1"/>
                </a:solidFill>
                <a:latin typeface="Baskerville"/>
                <a:ea typeface="+mn-lt"/>
                <a:cs typeface="+mn-lt"/>
              </a:rPr>
              <a:t> </a:t>
            </a:r>
            <a:r>
              <a:rPr lang="it-IT" sz="1400" err="1">
                <a:solidFill>
                  <a:schemeClr val="bg1"/>
                </a:solidFill>
                <a:latin typeface="Baskerville"/>
                <a:ea typeface="+mn-lt"/>
                <a:cs typeface="+mn-lt"/>
              </a:rPr>
              <a:t>is</a:t>
            </a:r>
            <a:r>
              <a:rPr lang="it-IT" sz="1400" dirty="0">
                <a:solidFill>
                  <a:schemeClr val="bg1"/>
                </a:solidFill>
                <a:latin typeface="Baskerville"/>
                <a:ea typeface="+mn-lt"/>
                <a:cs typeface="+mn-lt"/>
              </a:rPr>
              <a:t> </a:t>
            </a:r>
            <a:r>
              <a:rPr lang="it-IT" sz="1400" err="1">
                <a:solidFill>
                  <a:schemeClr val="bg1"/>
                </a:solidFill>
                <a:latin typeface="Baskerville"/>
                <a:ea typeface="+mn-lt"/>
                <a:cs typeface="+mn-lt"/>
              </a:rPr>
              <a:t>used</a:t>
            </a:r>
            <a:r>
              <a:rPr lang="it-IT" sz="1400" dirty="0">
                <a:solidFill>
                  <a:schemeClr val="bg1"/>
                </a:solidFill>
                <a:latin typeface="Baskerville"/>
                <a:ea typeface="+mn-lt"/>
                <a:cs typeface="+mn-lt"/>
              </a:rPr>
              <a:t> to </a:t>
            </a:r>
            <a:r>
              <a:rPr lang="it-IT" sz="1400" i="1" dirty="0">
                <a:solidFill>
                  <a:schemeClr val="bg1"/>
                </a:solidFill>
                <a:latin typeface="Baskerville"/>
                <a:ea typeface="+mn-lt"/>
                <a:cs typeface="+mn-lt"/>
              </a:rPr>
              <a:t>store the arrays of </a:t>
            </a:r>
            <a:r>
              <a:rPr lang="it-IT" sz="1400" i="1" err="1">
                <a:solidFill>
                  <a:schemeClr val="bg1"/>
                </a:solidFill>
                <a:latin typeface="Baskerville"/>
                <a:ea typeface="+mn-lt"/>
                <a:cs typeface="+mn-lt"/>
              </a:rPr>
              <a:t>values</a:t>
            </a:r>
            <a:r>
              <a:rPr lang="it-IT" sz="1400" i="1" dirty="0">
                <a:solidFill>
                  <a:schemeClr val="bg1"/>
                </a:solidFill>
                <a:latin typeface="Baskerville"/>
                <a:ea typeface="+mn-lt"/>
                <a:cs typeface="+mn-lt"/>
              </a:rPr>
              <a:t> </a:t>
            </a:r>
            <a:r>
              <a:rPr lang="it-IT" sz="1400" i="1" err="1">
                <a:solidFill>
                  <a:schemeClr val="bg1"/>
                </a:solidFill>
                <a:latin typeface="Baskerville"/>
                <a:ea typeface="+mn-lt"/>
                <a:cs typeface="+mn-lt"/>
              </a:rPr>
              <a:t>calculated</a:t>
            </a:r>
            <a:r>
              <a:rPr lang="it-IT" sz="1400" i="1" dirty="0">
                <a:solidFill>
                  <a:schemeClr val="bg1"/>
                </a:solidFill>
                <a:latin typeface="Baskerville"/>
                <a:ea typeface="+mn-lt"/>
                <a:cs typeface="+mn-lt"/>
              </a:rPr>
              <a:t> </a:t>
            </a:r>
            <a:r>
              <a:rPr lang="it-IT" sz="1400" i="1" err="1">
                <a:solidFill>
                  <a:schemeClr val="bg1"/>
                </a:solidFill>
                <a:latin typeface="Baskerville"/>
                <a:ea typeface="+mn-lt"/>
                <a:cs typeface="+mn-lt"/>
              </a:rPr>
              <a:t>during</a:t>
            </a:r>
            <a:r>
              <a:rPr lang="it-IT" sz="1400" i="1" dirty="0">
                <a:solidFill>
                  <a:schemeClr val="bg1"/>
                </a:solidFill>
                <a:latin typeface="Baskerville"/>
                <a:ea typeface="+mn-lt"/>
                <a:cs typeface="+mn-lt"/>
              </a:rPr>
              <a:t> the first </a:t>
            </a:r>
            <a:r>
              <a:rPr lang="it-IT" sz="1400" i="1" err="1">
                <a:solidFill>
                  <a:schemeClr val="bg1"/>
                </a:solidFill>
                <a:latin typeface="Baskerville"/>
                <a:ea typeface="+mn-lt"/>
                <a:cs typeface="+mn-lt"/>
              </a:rPr>
              <a:t>phase</a:t>
            </a:r>
            <a:r>
              <a:rPr lang="it-IT" sz="1400" dirty="0">
                <a:solidFill>
                  <a:schemeClr val="bg1"/>
                </a:solidFill>
                <a:latin typeface="Baskerville"/>
                <a:ea typeface="+mn-lt"/>
                <a:cs typeface="+mn-lt"/>
              </a:rPr>
              <a:t>, </a:t>
            </a:r>
            <a:r>
              <a:rPr lang="it-IT" sz="1400" err="1">
                <a:solidFill>
                  <a:schemeClr val="bg1"/>
                </a:solidFill>
                <a:latin typeface="Baskerville"/>
                <a:ea typeface="+mn-lt"/>
                <a:cs typeface="+mn-lt"/>
              </a:rPr>
              <a:t>then</a:t>
            </a:r>
            <a:r>
              <a:rPr lang="it-IT" sz="1400" dirty="0">
                <a:solidFill>
                  <a:schemeClr val="bg1"/>
                </a:solidFill>
                <a:latin typeface="Baskerville"/>
                <a:ea typeface="+mn-lt"/>
                <a:cs typeface="+mn-lt"/>
              </a:rPr>
              <a:t> </a:t>
            </a:r>
            <a:r>
              <a:rPr lang="it-IT" sz="1400" err="1">
                <a:solidFill>
                  <a:schemeClr val="bg1"/>
                </a:solidFill>
                <a:latin typeface="Baskerville"/>
                <a:ea typeface="+mn-lt"/>
                <a:cs typeface="+mn-lt"/>
              </a:rPr>
              <a:t>read</a:t>
            </a:r>
            <a:r>
              <a:rPr lang="it-IT" sz="1400" dirty="0">
                <a:solidFill>
                  <a:schemeClr val="bg1"/>
                </a:solidFill>
                <a:latin typeface="Baskerville"/>
                <a:ea typeface="+mn-lt"/>
                <a:cs typeface="+mn-lt"/>
              </a:rPr>
              <a:t> </a:t>
            </a:r>
            <a:r>
              <a:rPr lang="it-IT" sz="1400" err="1">
                <a:solidFill>
                  <a:schemeClr val="bg1"/>
                </a:solidFill>
                <a:latin typeface="Baskerville"/>
                <a:ea typeface="+mn-lt"/>
                <a:cs typeface="+mn-lt"/>
              </a:rPr>
              <a:t>during</a:t>
            </a:r>
            <a:r>
              <a:rPr lang="it-IT" sz="1400" dirty="0">
                <a:solidFill>
                  <a:schemeClr val="bg1"/>
                </a:solidFill>
                <a:latin typeface="Baskerville"/>
                <a:ea typeface="+mn-lt"/>
                <a:cs typeface="+mn-lt"/>
              </a:rPr>
              <a:t> </a:t>
            </a:r>
            <a:r>
              <a:rPr lang="it-IT" sz="1400" err="1">
                <a:solidFill>
                  <a:schemeClr val="bg1"/>
                </a:solidFill>
                <a:latin typeface="Baskerville"/>
                <a:ea typeface="+mn-lt"/>
                <a:cs typeface="+mn-lt"/>
              </a:rPr>
              <a:t>subsequent</a:t>
            </a:r>
            <a:r>
              <a:rPr lang="it-IT" sz="1400" dirty="0">
                <a:solidFill>
                  <a:schemeClr val="bg1"/>
                </a:solidFill>
                <a:latin typeface="Baskerville"/>
                <a:ea typeface="+mn-lt"/>
                <a:cs typeface="+mn-lt"/>
              </a:rPr>
              <a:t> </a:t>
            </a:r>
            <a:r>
              <a:rPr lang="it-IT" sz="1400" err="1">
                <a:solidFill>
                  <a:schemeClr val="bg1"/>
                </a:solidFill>
                <a:latin typeface="Baskerville"/>
                <a:ea typeface="+mn-lt"/>
                <a:cs typeface="+mn-lt"/>
              </a:rPr>
              <a:t>iterations</a:t>
            </a:r>
            <a:r>
              <a:rPr lang="it-IT" sz="1400" dirty="0">
                <a:solidFill>
                  <a:schemeClr val="bg1"/>
                </a:solidFill>
                <a:latin typeface="Baskerville"/>
                <a:ea typeface="+mn-lt"/>
                <a:cs typeface="+mn-lt"/>
              </a:rPr>
              <a:t>.</a:t>
            </a:r>
            <a:endParaRPr lang="it-IT" sz="1400" dirty="0">
              <a:solidFill>
                <a:schemeClr val="bg1"/>
              </a:solidFill>
              <a:latin typeface="Baskerville"/>
            </a:endParaRPr>
          </a:p>
        </p:txBody>
      </p:sp>
      <p:pic>
        <p:nvPicPr>
          <p:cNvPr id="6" name="Immagine 5" descr="Immagine che contiene testo&#10;&#10;Descrizione generata automaticamente">
            <a:extLst>
              <a:ext uri="{FF2B5EF4-FFF2-40B4-BE49-F238E27FC236}">
                <a16:creationId xmlns:a16="http://schemas.microsoft.com/office/drawing/2014/main" id="{6008B62C-C8FD-0740-A033-A637801FCC4D}"/>
              </a:ext>
            </a:extLst>
          </p:cNvPr>
          <p:cNvPicPr>
            <a:picLocks noChangeAspect="1"/>
          </p:cNvPicPr>
          <p:nvPr/>
        </p:nvPicPr>
        <p:blipFill>
          <a:blip r:embed="rId2"/>
          <a:stretch>
            <a:fillRect/>
          </a:stretch>
        </p:blipFill>
        <p:spPr>
          <a:xfrm>
            <a:off x="7221881" y="2971296"/>
            <a:ext cx="3010411" cy="3113941"/>
          </a:xfrm>
          <a:prstGeom prst="rect">
            <a:avLst/>
          </a:prstGeom>
        </p:spPr>
      </p:pic>
      <p:sp>
        <p:nvSpPr>
          <p:cNvPr id="17" name="Isosceles Triangle 16">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pic>
        <p:nvPicPr>
          <p:cNvPr id="4" name="Immagine 7" descr="Immagine che contiene tavolo&#10;&#10;Descrizione generata automaticamente">
            <a:extLst>
              <a:ext uri="{FF2B5EF4-FFF2-40B4-BE49-F238E27FC236}">
                <a16:creationId xmlns:a16="http://schemas.microsoft.com/office/drawing/2014/main" id="{36103831-6FFB-7E03-AC9C-DCA651E77D9E}"/>
              </a:ext>
            </a:extLst>
          </p:cNvPr>
          <p:cNvPicPr>
            <a:picLocks noChangeAspect="1"/>
          </p:cNvPicPr>
          <p:nvPr/>
        </p:nvPicPr>
        <p:blipFill>
          <a:blip r:embed="rId3"/>
          <a:stretch>
            <a:fillRect/>
          </a:stretch>
        </p:blipFill>
        <p:spPr>
          <a:xfrm>
            <a:off x="7222761" y="6102324"/>
            <a:ext cx="3005527" cy="693140"/>
          </a:xfrm>
          <a:prstGeom prst="rect">
            <a:avLst/>
          </a:prstGeom>
        </p:spPr>
      </p:pic>
      <p:pic>
        <p:nvPicPr>
          <p:cNvPr id="11" name="Immagine 12">
            <a:extLst>
              <a:ext uri="{FF2B5EF4-FFF2-40B4-BE49-F238E27FC236}">
                <a16:creationId xmlns:a16="http://schemas.microsoft.com/office/drawing/2014/main" id="{A68E80CD-2C9E-0FAE-B43E-E776C7FC52D7}"/>
              </a:ext>
            </a:extLst>
          </p:cNvPr>
          <p:cNvPicPr>
            <a:picLocks noChangeAspect="1"/>
          </p:cNvPicPr>
          <p:nvPr/>
        </p:nvPicPr>
        <p:blipFill>
          <a:blip r:embed="rId4"/>
          <a:stretch>
            <a:fillRect/>
          </a:stretch>
        </p:blipFill>
        <p:spPr>
          <a:xfrm>
            <a:off x="6242154" y="45190"/>
            <a:ext cx="4885543" cy="2838947"/>
          </a:xfrm>
          <a:prstGeom prst="rect">
            <a:avLst/>
          </a:prstGeom>
        </p:spPr>
      </p:pic>
    </p:spTree>
    <p:extLst>
      <p:ext uri="{BB962C8B-B14F-4D97-AF65-F5344CB8AC3E}">
        <p14:creationId xmlns:p14="http://schemas.microsoft.com/office/powerpoint/2010/main" val="1078135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3DBC543-DF99-5449-862F-E8C9532C7E30}"/>
              </a:ext>
            </a:extLst>
          </p:cNvPr>
          <p:cNvSpPr>
            <a:spLocks noGrp="1"/>
          </p:cNvSpPr>
          <p:nvPr>
            <p:ph type="title"/>
          </p:nvPr>
        </p:nvSpPr>
        <p:spPr>
          <a:xfrm>
            <a:off x="677332" y="609600"/>
            <a:ext cx="5217538" cy="1320800"/>
          </a:xfrm>
        </p:spPr>
        <p:txBody>
          <a:bodyPr vert="horz" lIns="91440" tIns="45720" rIns="91440" bIns="45720" rtlCol="0" anchor="t">
            <a:normAutofit/>
          </a:bodyPr>
          <a:lstStyle/>
          <a:p>
            <a:r>
              <a:rPr lang="en-US" dirty="0">
                <a:solidFill>
                  <a:schemeClr val="accent2">
                    <a:lumMod val="50000"/>
                  </a:schemeClr>
                </a:solidFill>
                <a:latin typeface="Baskerville"/>
              </a:rPr>
              <a:t>GRAM</a:t>
            </a:r>
          </a:p>
        </p:txBody>
      </p:sp>
      <p:sp>
        <p:nvSpPr>
          <p:cNvPr id="33" name="Isosceles Triangle 8">
            <a:extLst>
              <a:ext uri="{FF2B5EF4-FFF2-40B4-BE49-F238E27FC236}">
                <a16:creationId xmlns:a16="http://schemas.microsoft.com/office/drawing/2014/main" id="{1FDCE85B-1271-4B0E-8C29-C029A1BD54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5" name="CasellaDiTesto 24">
            <a:extLst>
              <a:ext uri="{FF2B5EF4-FFF2-40B4-BE49-F238E27FC236}">
                <a16:creationId xmlns:a16="http://schemas.microsoft.com/office/drawing/2014/main" id="{DC1B7C3A-F57B-0C4F-8138-EE56390AE5D1}"/>
              </a:ext>
            </a:extLst>
          </p:cNvPr>
          <p:cNvSpPr txBox="1"/>
          <p:nvPr/>
        </p:nvSpPr>
        <p:spPr>
          <a:xfrm>
            <a:off x="308216" y="2124870"/>
            <a:ext cx="5211607" cy="3880773"/>
          </a:xfrm>
          <a:prstGeom prst="rect">
            <a:avLst/>
          </a:prstGeom>
        </p:spPr>
        <p:txBody>
          <a:bodyPr vert="horz" lIns="91440" tIns="45720" rIns="91440" bIns="45720" rtlCol="0" anchor="t">
            <a:normAutofit/>
          </a:bodyPr>
          <a:lstStyle/>
          <a:p>
            <a:pPr>
              <a:lnSpc>
                <a:spcPct val="90000"/>
              </a:lnSpc>
              <a:spcBef>
                <a:spcPts val="1000"/>
              </a:spcBef>
              <a:buClr>
                <a:schemeClr val="accent1"/>
              </a:buClr>
              <a:buSzPct val="80000"/>
            </a:pPr>
            <a:r>
              <a:rPr lang="en-US" dirty="0">
                <a:solidFill>
                  <a:schemeClr val="tx1">
                    <a:lumMod val="75000"/>
                    <a:lumOff val="25000"/>
                  </a:schemeClr>
                </a:solidFill>
                <a:latin typeface="Baskerville"/>
              </a:rPr>
              <a:t>This memory is used for </a:t>
            </a:r>
            <a:r>
              <a:rPr lang="en-US" b="1" dirty="0">
                <a:solidFill>
                  <a:schemeClr val="tx1">
                    <a:lumMod val="75000"/>
                    <a:lumOff val="25000"/>
                  </a:schemeClr>
                </a:solidFill>
                <a:latin typeface="Baskerville"/>
              </a:rPr>
              <a:t>storing values</a:t>
            </a:r>
            <a:r>
              <a:rPr lang="en-US" dirty="0">
                <a:solidFill>
                  <a:schemeClr val="tx1">
                    <a:lumMod val="75000"/>
                    <a:lumOff val="25000"/>
                  </a:schemeClr>
                </a:solidFill>
                <a:latin typeface="Baskerville"/>
              </a:rPr>
              <a:t>, as in the second one, the previously analyzed gamma values must also be used to generate the correct values.</a:t>
            </a:r>
            <a:endParaRPr lang="it-IT"/>
          </a:p>
          <a:p>
            <a:pPr>
              <a:lnSpc>
                <a:spcPct val="90000"/>
              </a:lnSpc>
              <a:spcBef>
                <a:spcPts val="1000"/>
              </a:spcBef>
              <a:buClr>
                <a:schemeClr val="accent1"/>
              </a:buClr>
              <a:buSzPct val="80000"/>
            </a:pPr>
            <a:r>
              <a:rPr lang="en-US" dirty="0">
                <a:solidFill>
                  <a:schemeClr val="tx1">
                    <a:lumMod val="75000"/>
                    <a:lumOff val="25000"/>
                  </a:schemeClr>
                </a:solidFill>
                <a:latin typeface="Baskerville"/>
              </a:rPr>
              <a:t>For this reason, a single-access memory is used within the project. Its use, however, makes it necessary to have clock strokes in which no phase is processed, and the memory is accessed in reading mode for the second phase. </a:t>
            </a:r>
          </a:p>
          <a:p>
            <a:pPr>
              <a:lnSpc>
                <a:spcPct val="90000"/>
              </a:lnSpc>
              <a:spcBef>
                <a:spcPts val="1000"/>
              </a:spcBef>
              <a:buClr>
                <a:schemeClr val="accent1"/>
              </a:buClr>
              <a:buSzPct val="80000"/>
            </a:pPr>
            <a:r>
              <a:rPr lang="en-US" dirty="0">
                <a:solidFill>
                  <a:schemeClr val="tx1">
                    <a:lumMod val="75000"/>
                    <a:lumOff val="25000"/>
                  </a:schemeClr>
                </a:solidFill>
                <a:latin typeface="Baskerville"/>
              </a:rPr>
              <a:t>To eliminate this problem and guarantee independence between the first and second phase, this memory is replaced by a </a:t>
            </a:r>
            <a:r>
              <a:rPr lang="en-US" b="1" dirty="0">
                <a:solidFill>
                  <a:schemeClr val="tx1">
                    <a:lumMod val="75000"/>
                    <a:lumOff val="25000"/>
                  </a:schemeClr>
                </a:solidFill>
                <a:latin typeface="Baskerville"/>
              </a:rPr>
              <a:t>dual-port memory</a:t>
            </a:r>
            <a:r>
              <a:rPr lang="en-US" dirty="0">
                <a:solidFill>
                  <a:schemeClr val="tx1">
                    <a:lumMod val="75000"/>
                    <a:lumOff val="25000"/>
                  </a:schemeClr>
                </a:solidFill>
                <a:latin typeface="Baskerville"/>
              </a:rPr>
              <a:t>.</a:t>
            </a:r>
          </a:p>
        </p:txBody>
      </p:sp>
      <p:pic>
        <p:nvPicPr>
          <p:cNvPr id="7" name="Immagine 6">
            <a:extLst>
              <a:ext uri="{FF2B5EF4-FFF2-40B4-BE49-F238E27FC236}">
                <a16:creationId xmlns:a16="http://schemas.microsoft.com/office/drawing/2014/main" id="{E96A8BF5-86D6-B14D-AFC2-FC451C6EC4D6}"/>
              </a:ext>
            </a:extLst>
          </p:cNvPr>
          <p:cNvPicPr>
            <a:picLocks noChangeAspect="1"/>
          </p:cNvPicPr>
          <p:nvPr/>
        </p:nvPicPr>
        <p:blipFill rotWithShape="1">
          <a:blip r:embed="rId2"/>
          <a:srcRect r="7506" b="5"/>
          <a:stretch/>
        </p:blipFill>
        <p:spPr>
          <a:xfrm>
            <a:off x="6509465" y="954881"/>
            <a:ext cx="2222801" cy="1169651"/>
          </a:xfrm>
          <a:prstGeom prst="rect">
            <a:avLst/>
          </a:prstGeom>
        </p:spPr>
      </p:pic>
      <p:pic>
        <p:nvPicPr>
          <p:cNvPr id="14" name="Immagine 14">
            <a:extLst>
              <a:ext uri="{FF2B5EF4-FFF2-40B4-BE49-F238E27FC236}">
                <a16:creationId xmlns:a16="http://schemas.microsoft.com/office/drawing/2014/main" id="{297024B7-0222-FBEF-8025-599CADD1D152}"/>
              </a:ext>
            </a:extLst>
          </p:cNvPr>
          <p:cNvPicPr>
            <a:picLocks noGrp="1" noChangeAspect="1"/>
          </p:cNvPicPr>
          <p:nvPr>
            <p:ph idx="1"/>
          </p:nvPr>
        </p:nvPicPr>
        <p:blipFill>
          <a:blip r:embed="rId3"/>
          <a:stretch>
            <a:fillRect/>
          </a:stretch>
        </p:blipFill>
        <p:spPr>
          <a:xfrm>
            <a:off x="5680518" y="2372189"/>
            <a:ext cx="3882629" cy="1356123"/>
          </a:xfrm>
        </p:spPr>
      </p:pic>
      <p:pic>
        <p:nvPicPr>
          <p:cNvPr id="15" name="Immagine 15">
            <a:extLst>
              <a:ext uri="{FF2B5EF4-FFF2-40B4-BE49-F238E27FC236}">
                <a16:creationId xmlns:a16="http://schemas.microsoft.com/office/drawing/2014/main" id="{4823B4D3-7926-E684-554F-991CB7C3156B}"/>
              </a:ext>
            </a:extLst>
          </p:cNvPr>
          <p:cNvPicPr>
            <a:picLocks noChangeAspect="1"/>
          </p:cNvPicPr>
          <p:nvPr/>
        </p:nvPicPr>
        <p:blipFill>
          <a:blip r:embed="rId4"/>
          <a:stretch>
            <a:fillRect/>
          </a:stretch>
        </p:blipFill>
        <p:spPr>
          <a:xfrm>
            <a:off x="5682852" y="3870889"/>
            <a:ext cx="3886199" cy="1902282"/>
          </a:xfrm>
          <a:prstGeom prst="rect">
            <a:avLst/>
          </a:prstGeom>
        </p:spPr>
      </p:pic>
    </p:spTree>
    <p:extLst>
      <p:ext uri="{BB962C8B-B14F-4D97-AF65-F5344CB8AC3E}">
        <p14:creationId xmlns:p14="http://schemas.microsoft.com/office/powerpoint/2010/main" val="1980425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5FB81AE-BAEC-3F45-8B26-6573611D6FE0}"/>
              </a:ext>
            </a:extLst>
          </p:cNvPr>
          <p:cNvSpPr>
            <a:spLocks noGrp="1"/>
          </p:cNvSpPr>
          <p:nvPr>
            <p:ph type="title"/>
          </p:nvPr>
        </p:nvSpPr>
        <p:spPr>
          <a:xfrm>
            <a:off x="675065" y="609600"/>
            <a:ext cx="2930518" cy="1320800"/>
          </a:xfrm>
        </p:spPr>
        <p:txBody>
          <a:bodyPr anchor="ctr">
            <a:normAutofit/>
          </a:bodyPr>
          <a:lstStyle/>
          <a:p>
            <a:pPr>
              <a:lnSpc>
                <a:spcPct val="90000"/>
              </a:lnSpc>
            </a:pPr>
            <a:r>
              <a:rPr lang="it-IT" sz="3100" dirty="0" err="1">
                <a:solidFill>
                  <a:schemeClr val="accent2">
                    <a:lumMod val="50000"/>
                  </a:schemeClr>
                </a:solidFill>
                <a:latin typeface="Baskerville"/>
              </a:rPr>
              <a:t>Parallelisation</a:t>
            </a:r>
            <a:r>
              <a:rPr lang="it-IT" sz="3100" dirty="0">
                <a:solidFill>
                  <a:schemeClr val="accent2">
                    <a:lumMod val="50000"/>
                  </a:schemeClr>
                </a:solidFill>
                <a:latin typeface="Baskerville"/>
              </a:rPr>
              <a:t> of the </a:t>
            </a:r>
            <a:r>
              <a:rPr lang="it-IT" sz="3100" dirty="0" err="1">
                <a:solidFill>
                  <a:schemeClr val="accent2">
                    <a:lumMod val="50000"/>
                  </a:schemeClr>
                </a:solidFill>
                <a:latin typeface="Baskerville"/>
              </a:rPr>
              <a:t>two</a:t>
            </a:r>
            <a:r>
              <a:rPr lang="it-IT" sz="3100" dirty="0">
                <a:solidFill>
                  <a:schemeClr val="accent2">
                    <a:lumMod val="50000"/>
                  </a:schemeClr>
                </a:solidFill>
                <a:latin typeface="Baskerville"/>
              </a:rPr>
              <a:t> </a:t>
            </a:r>
            <a:r>
              <a:rPr lang="it-IT" sz="3100" dirty="0" err="1">
                <a:solidFill>
                  <a:schemeClr val="accent2">
                    <a:lumMod val="50000"/>
                  </a:schemeClr>
                </a:solidFill>
                <a:latin typeface="Baskerville"/>
              </a:rPr>
              <a:t>phases</a:t>
            </a:r>
            <a:endParaRPr lang="it-IT" sz="3100">
              <a:solidFill>
                <a:schemeClr val="accent2">
                  <a:lumMod val="50000"/>
                </a:schemeClr>
              </a:solidFill>
              <a:latin typeface="Trebuchet MS" panose="020B0603020202020204"/>
            </a:endParaRPr>
          </a:p>
        </p:txBody>
      </p:sp>
      <p:sp>
        <p:nvSpPr>
          <p:cNvPr id="11" name="Content Placeholder 10">
            <a:extLst>
              <a:ext uri="{FF2B5EF4-FFF2-40B4-BE49-F238E27FC236}">
                <a16:creationId xmlns:a16="http://schemas.microsoft.com/office/drawing/2014/main" id="{7B000A4A-D315-4656-AC97-A5A56A1D30A8}"/>
              </a:ext>
            </a:extLst>
          </p:cNvPr>
          <p:cNvSpPr>
            <a:spLocks noGrp="1"/>
          </p:cNvSpPr>
          <p:nvPr>
            <p:ph idx="1"/>
          </p:nvPr>
        </p:nvSpPr>
        <p:spPr>
          <a:xfrm>
            <a:off x="677606" y="2160589"/>
            <a:ext cx="3754976" cy="3125019"/>
          </a:xfrm>
        </p:spPr>
        <p:txBody>
          <a:bodyPr vert="horz" lIns="91440" tIns="45720" rIns="91440" bIns="45720" rtlCol="0" anchor="t">
            <a:normAutofit lnSpcReduction="10000"/>
          </a:bodyPr>
          <a:lstStyle/>
          <a:p>
            <a:pPr marL="0" indent="0">
              <a:lnSpc>
                <a:spcPct val="90000"/>
              </a:lnSpc>
              <a:buNone/>
            </a:pPr>
            <a:r>
              <a:rPr lang="en-US" dirty="0">
                <a:latin typeface="Baskerville"/>
              </a:rPr>
              <a:t>Finally, what is missing actually to </a:t>
            </a:r>
            <a:r>
              <a:rPr lang="en-US" i="1" dirty="0">
                <a:latin typeface="Baskerville"/>
              </a:rPr>
              <a:t>process the two phases in </a:t>
            </a:r>
            <a:r>
              <a:rPr lang="en-US" b="1" i="1" dirty="0">
                <a:latin typeface="Baskerville"/>
              </a:rPr>
              <a:t>parallel </a:t>
            </a:r>
            <a:r>
              <a:rPr lang="en-US" i="1" dirty="0">
                <a:latin typeface="Baskerville"/>
              </a:rPr>
              <a:t>is to ensure that the array of values calculated during the first phase is stored</a:t>
            </a:r>
            <a:r>
              <a:rPr lang="en-US" dirty="0">
                <a:latin typeface="Baskerville"/>
              </a:rPr>
              <a:t>, as needed during the second phase.</a:t>
            </a:r>
          </a:p>
          <a:p>
            <a:pPr marL="0" indent="0">
              <a:lnSpc>
                <a:spcPct val="90000"/>
              </a:lnSpc>
              <a:buNone/>
            </a:pPr>
            <a:endParaRPr lang="en-US" dirty="0">
              <a:latin typeface="Baskerville"/>
            </a:endParaRPr>
          </a:p>
          <a:p>
            <a:pPr marL="0" indent="0">
              <a:lnSpc>
                <a:spcPct val="90000"/>
              </a:lnSpc>
              <a:buNone/>
            </a:pPr>
            <a:r>
              <a:rPr lang="en-US" dirty="0">
                <a:latin typeface="Baskerville"/>
              </a:rPr>
              <a:t>For this reason, the register </a:t>
            </a:r>
            <a:r>
              <a:rPr lang="en-US" b="1" dirty="0">
                <a:latin typeface="Baskerville"/>
              </a:rPr>
              <a:t>G_NEW</a:t>
            </a:r>
            <a:r>
              <a:rPr lang="en-US" dirty="0">
                <a:latin typeface="Baskerville"/>
              </a:rPr>
              <a:t> was introduced, which is identical to </a:t>
            </a:r>
            <a:r>
              <a:rPr lang="en-US" b="1" dirty="0">
                <a:latin typeface="Baskerville"/>
              </a:rPr>
              <a:t>R_NEW</a:t>
            </a:r>
            <a:r>
              <a:rPr lang="en-US" dirty="0">
                <a:latin typeface="Baskerville"/>
              </a:rPr>
              <a:t>, but unlike it, its value is only updated at the end of the first phase in order to store the new value array.</a:t>
            </a:r>
          </a:p>
          <a:p>
            <a:pPr marL="0" indent="0">
              <a:lnSpc>
                <a:spcPct val="90000"/>
              </a:lnSpc>
              <a:buNone/>
            </a:pPr>
            <a:endParaRPr lang="en-US">
              <a:latin typeface="Baskerville"/>
            </a:endParaRPr>
          </a:p>
        </p:txBody>
      </p:sp>
      <p:pic>
        <p:nvPicPr>
          <p:cNvPr id="7" name="Immagine 6">
            <a:extLst>
              <a:ext uri="{FF2B5EF4-FFF2-40B4-BE49-F238E27FC236}">
                <a16:creationId xmlns:a16="http://schemas.microsoft.com/office/drawing/2014/main" id="{41A6BA29-EE37-AE48-98A3-133DF7D2DB69}"/>
              </a:ext>
            </a:extLst>
          </p:cNvPr>
          <p:cNvPicPr>
            <a:picLocks noChangeAspect="1"/>
          </p:cNvPicPr>
          <p:nvPr/>
        </p:nvPicPr>
        <p:blipFill>
          <a:blip r:embed="rId2"/>
          <a:stretch>
            <a:fillRect/>
          </a:stretch>
        </p:blipFill>
        <p:spPr>
          <a:xfrm>
            <a:off x="4631615" y="728272"/>
            <a:ext cx="4484951" cy="2333174"/>
          </a:xfrm>
          <a:prstGeom prst="rect">
            <a:avLst/>
          </a:prstGeom>
        </p:spPr>
      </p:pic>
      <p:pic>
        <p:nvPicPr>
          <p:cNvPr id="5" name="Segnaposto contenuto 4">
            <a:extLst>
              <a:ext uri="{FF2B5EF4-FFF2-40B4-BE49-F238E27FC236}">
                <a16:creationId xmlns:a16="http://schemas.microsoft.com/office/drawing/2014/main" id="{B396E773-B35D-944D-AF10-001B2ABC98F2}"/>
              </a:ext>
            </a:extLst>
          </p:cNvPr>
          <p:cNvPicPr>
            <a:picLocks noChangeAspect="1"/>
          </p:cNvPicPr>
          <p:nvPr/>
        </p:nvPicPr>
        <p:blipFill>
          <a:blip r:embed="rId3"/>
          <a:stretch>
            <a:fillRect/>
          </a:stretch>
        </p:blipFill>
        <p:spPr>
          <a:xfrm>
            <a:off x="4824850" y="3376561"/>
            <a:ext cx="4092238" cy="2402473"/>
          </a:xfrm>
          <a:prstGeom prst="rect">
            <a:avLst/>
          </a:prstGeom>
        </p:spPr>
      </p:pic>
    </p:spTree>
    <p:extLst>
      <p:ext uri="{BB962C8B-B14F-4D97-AF65-F5344CB8AC3E}">
        <p14:creationId xmlns:p14="http://schemas.microsoft.com/office/powerpoint/2010/main" val="2178147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D81DF2A-8518-E749-80A2-32A7EE21D104}"/>
              </a:ext>
            </a:extLst>
          </p:cNvPr>
          <p:cNvSpPr>
            <a:spLocks noGrp="1"/>
          </p:cNvSpPr>
          <p:nvPr>
            <p:ph type="title"/>
          </p:nvPr>
        </p:nvSpPr>
        <p:spPr>
          <a:xfrm>
            <a:off x="462434" y="809469"/>
            <a:ext cx="3943388" cy="1320800"/>
          </a:xfrm>
        </p:spPr>
        <p:txBody>
          <a:bodyPr vert="horz" lIns="91440" tIns="45720" rIns="91440" bIns="45720" rtlCol="0" anchor="ctr">
            <a:normAutofit/>
          </a:bodyPr>
          <a:lstStyle/>
          <a:p>
            <a:r>
              <a:rPr lang="en-US" dirty="0">
                <a:solidFill>
                  <a:schemeClr val="accent2">
                    <a:lumMod val="50000"/>
                  </a:schemeClr>
                </a:solidFill>
                <a:latin typeface="Baskerville"/>
              </a:rPr>
              <a:t>PE Timing</a:t>
            </a:r>
            <a:r>
              <a:rPr lang="en-US" b="0" i="0" dirty="0">
                <a:solidFill>
                  <a:schemeClr val="accent2">
                    <a:lumMod val="50000"/>
                  </a:schemeClr>
                </a:solidFill>
                <a:latin typeface="Baskerville"/>
              </a:rPr>
              <a:t> diagram</a:t>
            </a:r>
          </a:p>
        </p:txBody>
      </p:sp>
      <p:sp>
        <p:nvSpPr>
          <p:cNvPr id="7" name="CasellaDiTesto 6">
            <a:extLst>
              <a:ext uri="{FF2B5EF4-FFF2-40B4-BE49-F238E27FC236}">
                <a16:creationId xmlns:a16="http://schemas.microsoft.com/office/drawing/2014/main" id="{6DDC9E81-095B-E440-86B1-0475C8BCDD63}"/>
              </a:ext>
            </a:extLst>
          </p:cNvPr>
          <p:cNvSpPr txBox="1"/>
          <p:nvPr/>
        </p:nvSpPr>
        <p:spPr>
          <a:xfrm>
            <a:off x="460315" y="2347966"/>
            <a:ext cx="3720916" cy="3560733"/>
          </a:xfrm>
          <a:prstGeom prst="rect">
            <a:avLst/>
          </a:prstGeom>
        </p:spPr>
        <p:txBody>
          <a:bodyPr vert="horz" lIns="91440" tIns="45720" rIns="91440" bIns="45720" rtlCol="0" anchor="t">
            <a:noAutofit/>
          </a:bodyPr>
          <a:lstStyle/>
          <a:p>
            <a:pPr>
              <a:lnSpc>
                <a:spcPct val="90000"/>
              </a:lnSpc>
              <a:spcBef>
                <a:spcPts val="1000"/>
              </a:spcBef>
              <a:buClr>
                <a:schemeClr val="accent1"/>
              </a:buClr>
              <a:buSzPct val="80000"/>
            </a:pPr>
            <a:r>
              <a:rPr lang="en-US" dirty="0">
                <a:solidFill>
                  <a:schemeClr val="tx1">
                    <a:lumMod val="75000"/>
                    <a:lumOff val="25000"/>
                  </a:schemeClr>
                </a:solidFill>
                <a:latin typeface="Baskerville"/>
              </a:rPr>
              <a:t>The timing diagram opposite </a:t>
            </a:r>
            <a:r>
              <a:rPr lang="en-US" err="1">
                <a:solidFill>
                  <a:schemeClr val="tx1">
                    <a:lumMod val="75000"/>
                    <a:lumOff val="25000"/>
                  </a:schemeClr>
                </a:solidFill>
                <a:latin typeface="Baskerville"/>
              </a:rPr>
              <a:t>summarises</a:t>
            </a:r>
            <a:r>
              <a:rPr lang="en-US" dirty="0">
                <a:solidFill>
                  <a:schemeClr val="tx1">
                    <a:lumMod val="75000"/>
                    <a:lumOff val="25000"/>
                  </a:schemeClr>
                </a:solidFill>
                <a:latin typeface="Baskerville"/>
              </a:rPr>
              <a:t> all the features discussed above.</a:t>
            </a:r>
            <a:endParaRPr lang="it-IT">
              <a:solidFill>
                <a:schemeClr val="tx1">
                  <a:lumMod val="75000"/>
                  <a:lumOff val="25000"/>
                </a:schemeClr>
              </a:solidFill>
              <a:latin typeface="Baskerville"/>
            </a:endParaRPr>
          </a:p>
          <a:p>
            <a:pPr>
              <a:lnSpc>
                <a:spcPct val="90000"/>
              </a:lnSpc>
              <a:spcBef>
                <a:spcPts val="1000"/>
              </a:spcBef>
              <a:buClr>
                <a:schemeClr val="accent1"/>
              </a:buClr>
              <a:buSzPct val="80000"/>
            </a:pPr>
            <a:r>
              <a:rPr lang="en-US" dirty="0">
                <a:solidFill>
                  <a:schemeClr val="tx1">
                    <a:lumMod val="75000"/>
                    <a:lumOff val="25000"/>
                  </a:schemeClr>
                </a:solidFill>
                <a:latin typeface="Baskerville"/>
              </a:rPr>
              <a:t>Following the workflow, it is interesting to note the following points:</a:t>
            </a:r>
          </a:p>
          <a:p>
            <a:pPr marL="742950" lvl="1" indent="-285750">
              <a:lnSpc>
                <a:spcPct val="90000"/>
              </a:lnSpc>
              <a:spcBef>
                <a:spcPts val="1000"/>
              </a:spcBef>
              <a:buClr>
                <a:schemeClr val="accent1"/>
              </a:buClr>
              <a:buSzPct val="80000"/>
              <a:buFont typeface="Wingdings" charset="2"/>
              <a:buChar char="§"/>
            </a:pPr>
            <a:r>
              <a:rPr lang="en-US" dirty="0">
                <a:solidFill>
                  <a:schemeClr val="tx1">
                    <a:lumMod val="75000"/>
                    <a:lumOff val="25000"/>
                  </a:schemeClr>
                </a:solidFill>
                <a:latin typeface="Baskerville"/>
              </a:rPr>
              <a:t>The constant use of both GRAM read and write operations.</a:t>
            </a:r>
          </a:p>
          <a:p>
            <a:pPr marL="742950" lvl="1" indent="-285750">
              <a:lnSpc>
                <a:spcPct val="90000"/>
              </a:lnSpc>
              <a:spcBef>
                <a:spcPts val="1000"/>
              </a:spcBef>
              <a:buClr>
                <a:schemeClr val="accent1"/>
              </a:buClr>
              <a:buSzPct val="80000"/>
              <a:buFont typeface="Wingdings"/>
              <a:buChar char="§"/>
            </a:pPr>
            <a:r>
              <a:rPr lang="en-US" dirty="0">
                <a:solidFill>
                  <a:schemeClr val="tx1">
                    <a:lumMod val="75000"/>
                    <a:lumOff val="25000"/>
                  </a:schemeClr>
                </a:solidFill>
                <a:latin typeface="Baskerville"/>
              </a:rPr>
              <a:t>The alternation of RRAM read and write operations.</a:t>
            </a:r>
          </a:p>
          <a:p>
            <a:pPr marL="742950" lvl="1" indent="-285750">
              <a:lnSpc>
                <a:spcPct val="90000"/>
              </a:lnSpc>
              <a:spcBef>
                <a:spcPts val="1000"/>
              </a:spcBef>
              <a:buClr>
                <a:schemeClr val="accent1"/>
              </a:buClr>
              <a:buSzPct val="80000"/>
              <a:buFont typeface="Wingdings" charset="2"/>
              <a:buChar char="§"/>
            </a:pPr>
            <a:r>
              <a:rPr lang="en-US" dirty="0">
                <a:solidFill>
                  <a:schemeClr val="tx1">
                    <a:lumMod val="75000"/>
                    <a:lumOff val="25000"/>
                  </a:schemeClr>
                </a:solidFill>
                <a:latin typeface="Baskerville"/>
              </a:rPr>
              <a:t>The updating of the G_NEW_REG values at the end of the first phase.</a:t>
            </a:r>
          </a:p>
        </p:txBody>
      </p:sp>
      <p:pic>
        <p:nvPicPr>
          <p:cNvPr id="5" name="Segnaposto contenuto 4" descr="Immagine che contiene testo, schermo, screenshot, argento&#10;&#10;Descrizione generata automaticamente">
            <a:extLst>
              <a:ext uri="{FF2B5EF4-FFF2-40B4-BE49-F238E27FC236}">
                <a16:creationId xmlns:a16="http://schemas.microsoft.com/office/drawing/2014/main" id="{AFFCD20F-A99B-F74D-BCE4-09EA18C5C65F}"/>
              </a:ext>
            </a:extLst>
          </p:cNvPr>
          <p:cNvPicPr>
            <a:picLocks noGrp="1" noChangeAspect="1"/>
          </p:cNvPicPr>
          <p:nvPr>
            <p:ph idx="1"/>
          </p:nvPr>
        </p:nvPicPr>
        <p:blipFill>
          <a:blip r:embed="rId2"/>
          <a:stretch>
            <a:fillRect/>
          </a:stretch>
        </p:blipFill>
        <p:spPr>
          <a:xfrm>
            <a:off x="4546722" y="1344178"/>
            <a:ext cx="4205274" cy="4683195"/>
          </a:xfrm>
          <a:prstGeom prst="rect">
            <a:avLst/>
          </a:prstGeom>
        </p:spPr>
      </p:pic>
    </p:spTree>
    <p:extLst>
      <p:ext uri="{BB962C8B-B14F-4D97-AF65-F5344CB8AC3E}">
        <p14:creationId xmlns:p14="http://schemas.microsoft.com/office/powerpoint/2010/main" val="4139372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21">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3">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Isosceles Triangle 25">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olo 1">
            <a:extLst>
              <a:ext uri="{FF2B5EF4-FFF2-40B4-BE49-F238E27FC236}">
                <a16:creationId xmlns:a16="http://schemas.microsoft.com/office/drawing/2014/main" id="{8D0FB18A-B250-EF48-979F-C92AB81402F7}"/>
              </a:ext>
            </a:extLst>
          </p:cNvPr>
          <p:cNvSpPr>
            <a:spLocks noGrp="1"/>
          </p:cNvSpPr>
          <p:nvPr>
            <p:ph type="title"/>
          </p:nvPr>
        </p:nvSpPr>
        <p:spPr>
          <a:xfrm>
            <a:off x="673754" y="643467"/>
            <a:ext cx="4203045" cy="1375608"/>
          </a:xfrm>
        </p:spPr>
        <p:txBody>
          <a:bodyPr anchor="ctr">
            <a:normAutofit/>
          </a:bodyPr>
          <a:lstStyle/>
          <a:p>
            <a:r>
              <a:rPr lang="it-IT" dirty="0">
                <a:latin typeface="Baskerville"/>
              </a:rPr>
              <a:t>PRAM</a:t>
            </a:r>
          </a:p>
        </p:txBody>
      </p:sp>
      <p:sp>
        <p:nvSpPr>
          <p:cNvPr id="17" name="Content Placeholder 16">
            <a:extLst>
              <a:ext uri="{FF2B5EF4-FFF2-40B4-BE49-F238E27FC236}">
                <a16:creationId xmlns:a16="http://schemas.microsoft.com/office/drawing/2014/main" id="{8A450982-9F19-4ECB-A169-D0FE8B35B10D}"/>
              </a:ext>
            </a:extLst>
          </p:cNvPr>
          <p:cNvSpPr>
            <a:spLocks noGrp="1"/>
          </p:cNvSpPr>
          <p:nvPr>
            <p:ph idx="1"/>
          </p:nvPr>
        </p:nvSpPr>
        <p:spPr>
          <a:xfrm>
            <a:off x="673754" y="2160590"/>
            <a:ext cx="3973943" cy="3440110"/>
          </a:xfrm>
        </p:spPr>
        <p:txBody>
          <a:bodyPr vert="horz" lIns="91440" tIns="45720" rIns="91440" bIns="45720" rtlCol="0" anchor="t">
            <a:noAutofit/>
          </a:bodyPr>
          <a:lstStyle/>
          <a:p>
            <a:pPr marL="0" indent="0">
              <a:lnSpc>
                <a:spcPct val="90000"/>
              </a:lnSpc>
              <a:buNone/>
            </a:pPr>
            <a:r>
              <a:rPr lang="en-US" sz="1600" dirty="0">
                <a:solidFill>
                  <a:schemeClr val="bg1"/>
                </a:solidFill>
                <a:latin typeface="Baskerville"/>
              </a:rPr>
              <a:t>This block handles the management of new and old gamma values sent and received, respectively from the PE.</a:t>
            </a:r>
          </a:p>
          <a:p>
            <a:pPr marL="0" indent="0">
              <a:lnSpc>
                <a:spcPct val="90000"/>
              </a:lnSpc>
              <a:buNone/>
            </a:pPr>
            <a:r>
              <a:rPr lang="en-US" sz="1600" dirty="0">
                <a:solidFill>
                  <a:schemeClr val="bg1"/>
                </a:solidFill>
                <a:latin typeface="Baskerville"/>
              </a:rPr>
              <a:t>Its initial structure, shown in the image above, is already equipped with two barrel shifters for the rotation of the values to be analyzed. This is because, to parallel the first and second phases, it will also be necessary to manage in parallel the data to be sent and those to be rewritten in GBIGRAM.</a:t>
            </a:r>
          </a:p>
          <a:p>
            <a:pPr marL="0" indent="0">
              <a:lnSpc>
                <a:spcPct val="90000"/>
              </a:lnSpc>
              <a:buNone/>
            </a:pPr>
            <a:r>
              <a:rPr lang="en-US" sz="1600" dirty="0">
                <a:solidFill>
                  <a:schemeClr val="bg1"/>
                </a:solidFill>
                <a:latin typeface="Baskerville"/>
              </a:rPr>
              <a:t>In this case, the only optimization is implementing a bypass process that allows the data coming from a previous PE processing to be analyzed directly without the need to rewrite them in memory.</a:t>
            </a:r>
          </a:p>
        </p:txBody>
      </p:sp>
      <p:pic>
        <p:nvPicPr>
          <p:cNvPr id="13" name="Immagine 12">
            <a:extLst>
              <a:ext uri="{FF2B5EF4-FFF2-40B4-BE49-F238E27FC236}">
                <a16:creationId xmlns:a16="http://schemas.microsoft.com/office/drawing/2014/main" id="{C6BAACEA-8FDF-2F43-8E41-58AF1FB79EC8}"/>
              </a:ext>
            </a:extLst>
          </p:cNvPr>
          <p:cNvPicPr>
            <a:picLocks noChangeAspect="1"/>
          </p:cNvPicPr>
          <p:nvPr/>
        </p:nvPicPr>
        <p:blipFill>
          <a:blip r:embed="rId2"/>
          <a:stretch>
            <a:fillRect/>
          </a:stretch>
        </p:blipFill>
        <p:spPr>
          <a:xfrm>
            <a:off x="5658788" y="1300078"/>
            <a:ext cx="6261516" cy="1522118"/>
          </a:xfrm>
          <a:prstGeom prst="rect">
            <a:avLst/>
          </a:prstGeom>
        </p:spPr>
      </p:pic>
      <p:sp>
        <p:nvSpPr>
          <p:cNvPr id="28" name="Isosceles Triangle 27">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pic>
        <p:nvPicPr>
          <p:cNvPr id="3" name="Immagine 3">
            <a:extLst>
              <a:ext uri="{FF2B5EF4-FFF2-40B4-BE49-F238E27FC236}">
                <a16:creationId xmlns:a16="http://schemas.microsoft.com/office/drawing/2014/main" id="{50E9A991-6513-6A2C-FAAA-30612208D401}"/>
              </a:ext>
            </a:extLst>
          </p:cNvPr>
          <p:cNvPicPr>
            <a:picLocks noChangeAspect="1"/>
          </p:cNvPicPr>
          <p:nvPr/>
        </p:nvPicPr>
        <p:blipFill>
          <a:blip r:embed="rId3"/>
          <a:stretch>
            <a:fillRect/>
          </a:stretch>
        </p:blipFill>
        <p:spPr>
          <a:xfrm>
            <a:off x="5661285" y="4036702"/>
            <a:ext cx="6215921" cy="1495318"/>
          </a:xfrm>
          <a:prstGeom prst="rect">
            <a:avLst/>
          </a:prstGeom>
        </p:spPr>
      </p:pic>
    </p:spTree>
    <p:extLst>
      <p:ext uri="{BB962C8B-B14F-4D97-AF65-F5344CB8AC3E}">
        <p14:creationId xmlns:p14="http://schemas.microsoft.com/office/powerpoint/2010/main" val="103708390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{815BCF31-96A7-B049-8AD2-B0FAC09C1359}tf10001062</Template>
  <TotalTime>440</TotalTime>
  <Words>2081</Words>
  <Application>Microsoft Office PowerPoint</Application>
  <PresentationFormat>Widescreen</PresentationFormat>
  <Paragraphs>119</Paragraphs>
  <Slides>18</Slides>
  <Notes>1</Notes>
  <HiddenSlides>0</HiddenSlides>
  <MMClips>0</MMClips>
  <ScaleCrop>false</ScaleCrop>
  <HeadingPairs>
    <vt:vector size="4" baseType="variant">
      <vt:variant>
        <vt:lpstr>Tema</vt:lpstr>
      </vt:variant>
      <vt:variant>
        <vt:i4>1</vt:i4>
      </vt:variant>
      <vt:variant>
        <vt:lpstr>Titoli diapositive</vt:lpstr>
      </vt:variant>
      <vt:variant>
        <vt:i4>18</vt:i4>
      </vt:variant>
    </vt:vector>
  </HeadingPairs>
  <TitlesOfParts>
    <vt:vector size="19" baseType="lpstr">
      <vt:lpstr>Facet</vt:lpstr>
      <vt:lpstr>LDPC 5G decoder implementation for EMBB project</vt:lpstr>
      <vt:lpstr>Overview of the library to be implemented</vt:lpstr>
      <vt:lpstr>INTRODUCTION TO THE TOPICS COVERED</vt:lpstr>
      <vt:lpstr>Process Sub System (PSS)</vt:lpstr>
      <vt:lpstr>PROCESSING ELEMENT (PE)</vt:lpstr>
      <vt:lpstr>GRAM</vt:lpstr>
      <vt:lpstr>Parallelisation of the two phases</vt:lpstr>
      <vt:lpstr>PE Timing diagram</vt:lpstr>
      <vt:lpstr>PRAM</vt:lpstr>
      <vt:lpstr>Control signals generator</vt:lpstr>
      <vt:lpstr>Presentazione standard di PowerPoint</vt:lpstr>
      <vt:lpstr>It is important to note that analyzing the rows in the order described by the base graph leads to situations where, when moving from one row to another, there is a significant difference in the number of columns analyzed.   This means that it will be necessary to stop one of the two phases in many cases because it is waiting for the other to finish.  This problem is solved by reordering the rows at the beginning of the process. </vt:lpstr>
      <vt:lpstr>Presentazione standard di PowerPoint</vt:lpstr>
      <vt:lpstr>Presentazione standard di PowerPoint</vt:lpstr>
      <vt:lpstr>Presentazione standard di PowerPoint</vt:lpstr>
      <vt:lpstr>Presentazione standard di PowerPoint</vt:lpstr>
      <vt:lpstr>QUESTIONS?</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TORRES RICCARDO</dc:creator>
  <cp:lastModifiedBy>TORRES RICCARDO</cp:lastModifiedBy>
  <cp:revision>631</cp:revision>
  <dcterms:created xsi:type="dcterms:W3CDTF">2021-03-04T07:12:18Z</dcterms:created>
  <dcterms:modified xsi:type="dcterms:W3CDTF">2022-10-16T21:18:45Z</dcterms:modified>
</cp:coreProperties>
</file>